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7556500" cy="10693400"/>
  <p:notesSz cx="6858000" cy="9144000"/>
  <p:embeddedFontLst>
    <p:embeddedFont>
      <p:font typeface="Berton" panose="020B0604020202020204" charset="0"/>
      <p:regular r:id="rId38"/>
    </p:embeddedFont>
    <p:embeddedFont>
      <p:font typeface="Open Sans" panose="020B0606030504020204" pitchFamily="34" charset="0"/>
      <p:regular r:id="rId39"/>
    </p:embeddedFont>
    <p:embeddedFont>
      <p:font typeface="Open Sans Bold" panose="020B0806030504020204" charset="0"/>
      <p:regular r:id="rId40"/>
    </p:embeddedFont>
    <p:embeddedFont>
      <p:font typeface="Playwrite BR" panose="020B0604020202020204" charset="0"/>
      <p:regular r:id="rId41"/>
    </p:embeddedFont>
    <p:embeddedFont>
      <p:font typeface="Playwrite FR Moderne" panose="020B0604020202020204" charset="0"/>
      <p:regular r:id="rId42"/>
    </p:embeddedFont>
    <p:embeddedFont>
      <p:font typeface="Proxima Nova" panose="020B0604020202020204" charset="0"/>
      <p:regular r:id="rId43"/>
    </p:embeddedFont>
    <p:embeddedFont>
      <p:font typeface="Proxima Nova Italics" panose="020B0604020202020204" charset="0"/>
      <p:regular r:id="rId44"/>
    </p:embeddedFont>
    <p:embeddedFont>
      <p:font typeface="Railey"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5730" autoAdjust="0"/>
  </p:normalViewPr>
  <p:slideViewPr>
    <p:cSldViewPr>
      <p:cViewPr varScale="1">
        <p:scale>
          <a:sx n="70" d="100"/>
          <a:sy n="70" d="100"/>
        </p:scale>
        <p:origin x="314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F616D9-447D-4344-B2DA-8CF66B7864BA}" type="datetimeFigureOut">
              <a:rPr lang="fr-FR" smtClean="0"/>
              <a:t>14/04/2026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2ACA8-3C3B-4CBF-B9D5-7B2132ADD5EF}" type="slidenum">
              <a:rPr lang="fr-FR" smtClean="0"/>
              <a:t>‹N°›</a:t>
            </a:fld>
            <a:endParaRPr lang="fr-FR"/>
          </a:p>
        </p:txBody>
      </p:sp>
    </p:spTree>
    <p:extLst>
      <p:ext uri="{BB962C8B-B14F-4D97-AF65-F5344CB8AC3E}">
        <p14:creationId xmlns:p14="http://schemas.microsoft.com/office/powerpoint/2010/main" val="319309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12ACA8-3C3B-4CBF-B9D5-7B2132ADD5EF}" type="slidenum">
              <a:rPr lang="fr-FR" smtClean="0"/>
              <a:t>5</a:t>
            </a:fld>
            <a:endParaRPr lang="fr-FR"/>
          </a:p>
        </p:txBody>
      </p:sp>
    </p:spTree>
    <p:extLst>
      <p:ext uri="{BB962C8B-B14F-4D97-AF65-F5344CB8AC3E}">
        <p14:creationId xmlns:p14="http://schemas.microsoft.com/office/powerpoint/2010/main" val="3355028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EC5C392-086B-4954-AB8C-7699B168785F}" type="datetime1">
              <a:rPr lang="en-US" smtClean="0"/>
              <a:t>4/14/2026</a:t>
            </a:fld>
            <a:endParaRPr lang="en-US"/>
          </a:p>
        </p:txBody>
      </p:sp>
      <p:sp>
        <p:nvSpPr>
          <p:cNvPr id="5" name="Footer Placeholder 4"/>
          <p:cNvSpPr>
            <a:spLocks noGrp="1"/>
          </p:cNvSpPr>
          <p:nvPr>
            <p:ph type="ftr" sz="quarter" idx="11"/>
          </p:nvPr>
        </p:nvSpPr>
        <p:spPr/>
        <p:txBody>
          <a:bodyPr/>
          <a:lstStyle/>
          <a:p>
            <a:r>
              <a:rPr lang="en-US"/>
              <a:t>https://mimiclass.fr</a:t>
            </a:r>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ED2CB0-5E82-433A-8995-4054D9F95C69}" type="datetime1">
              <a:rPr lang="en-US" smtClean="0"/>
              <a:t>4/14/2026</a:t>
            </a:fld>
            <a:endParaRPr lang="en-US"/>
          </a:p>
        </p:txBody>
      </p:sp>
      <p:sp>
        <p:nvSpPr>
          <p:cNvPr id="5" name="Footer Placeholder 4"/>
          <p:cNvSpPr>
            <a:spLocks noGrp="1"/>
          </p:cNvSpPr>
          <p:nvPr>
            <p:ph type="ftr" sz="quarter" idx="11"/>
          </p:nvPr>
        </p:nvSpPr>
        <p:spPr/>
        <p:txBody>
          <a:bodyPr/>
          <a:lstStyle/>
          <a:p>
            <a:r>
              <a:rPr lang="en-US"/>
              <a:t>https://mimiclass.fr</a:t>
            </a:r>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404CE4-D45B-4D54-B7EE-2CDDB7405B0A}" type="datetime1">
              <a:rPr lang="en-US" smtClean="0"/>
              <a:t>4/14/2026</a:t>
            </a:fld>
            <a:endParaRPr lang="en-US"/>
          </a:p>
        </p:txBody>
      </p:sp>
      <p:sp>
        <p:nvSpPr>
          <p:cNvPr id="5" name="Footer Placeholder 4"/>
          <p:cNvSpPr>
            <a:spLocks noGrp="1"/>
          </p:cNvSpPr>
          <p:nvPr>
            <p:ph type="ftr" sz="quarter" idx="11"/>
          </p:nvPr>
        </p:nvSpPr>
        <p:spPr/>
        <p:txBody>
          <a:bodyPr/>
          <a:lstStyle/>
          <a:p>
            <a:r>
              <a:rPr lang="en-US"/>
              <a:t>https://mimiclass.fr</a:t>
            </a:r>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DF6F46-1CE1-4E49-B305-9EF2DC1CA9A1}" type="datetime1">
              <a:rPr lang="en-US" smtClean="0"/>
              <a:t>4/14/2026</a:t>
            </a:fld>
            <a:endParaRPr lang="en-US"/>
          </a:p>
        </p:txBody>
      </p:sp>
      <p:sp>
        <p:nvSpPr>
          <p:cNvPr id="6" name="Footer Placeholder 5"/>
          <p:cNvSpPr>
            <a:spLocks noGrp="1"/>
          </p:cNvSpPr>
          <p:nvPr>
            <p:ph type="ftr" sz="quarter" idx="11"/>
          </p:nvPr>
        </p:nvSpPr>
        <p:spPr/>
        <p:txBody>
          <a:bodyPr/>
          <a:lstStyle/>
          <a:p>
            <a:r>
              <a:rPr lang="en-US"/>
              <a:t>https://mimiclass.fr</a:t>
            </a:r>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D52C3F-583D-444C-B539-E120431F4386}" type="datetime1">
              <a:rPr lang="en-US" smtClean="0"/>
              <a:t>4/14/2026</a:t>
            </a:fld>
            <a:endParaRPr lang="en-US"/>
          </a:p>
        </p:txBody>
      </p:sp>
      <p:sp>
        <p:nvSpPr>
          <p:cNvPr id="8" name="Footer Placeholder 7"/>
          <p:cNvSpPr>
            <a:spLocks noGrp="1"/>
          </p:cNvSpPr>
          <p:nvPr>
            <p:ph type="ftr" sz="quarter" idx="11"/>
          </p:nvPr>
        </p:nvSpPr>
        <p:spPr/>
        <p:txBody>
          <a:bodyPr/>
          <a:lstStyle/>
          <a:p>
            <a:r>
              <a:rPr lang="en-US"/>
              <a:t>https://mimiclass.fr</a:t>
            </a:r>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A8779C-1105-4CAC-9119-F918FE419961}" type="datetime1">
              <a:rPr lang="en-US" smtClean="0"/>
              <a:t>4/14/2026</a:t>
            </a:fld>
            <a:endParaRPr lang="en-US"/>
          </a:p>
        </p:txBody>
      </p:sp>
      <p:sp>
        <p:nvSpPr>
          <p:cNvPr id="4" name="Footer Placeholder 3"/>
          <p:cNvSpPr>
            <a:spLocks noGrp="1"/>
          </p:cNvSpPr>
          <p:nvPr>
            <p:ph type="ftr" sz="quarter" idx="11"/>
          </p:nvPr>
        </p:nvSpPr>
        <p:spPr/>
        <p:txBody>
          <a:bodyPr/>
          <a:lstStyle/>
          <a:p>
            <a:r>
              <a:rPr lang="en-US"/>
              <a:t>https://mimiclass.fr</a:t>
            </a:r>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E07CE-614B-4BB1-BEAA-5E4253F281C5}" type="datetime1">
              <a:rPr lang="en-US" smtClean="0"/>
              <a:t>4/14/2026</a:t>
            </a:fld>
            <a:endParaRPr lang="en-US"/>
          </a:p>
        </p:txBody>
      </p:sp>
      <p:sp>
        <p:nvSpPr>
          <p:cNvPr id="3" name="Footer Placeholder 2"/>
          <p:cNvSpPr>
            <a:spLocks noGrp="1"/>
          </p:cNvSpPr>
          <p:nvPr>
            <p:ph type="ftr" sz="quarter" idx="11"/>
          </p:nvPr>
        </p:nvSpPr>
        <p:spPr/>
        <p:txBody>
          <a:bodyPr/>
          <a:lstStyle/>
          <a:p>
            <a:r>
              <a:rPr lang="en-US"/>
              <a:t>https://mimiclass.fr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48D4DA-635B-416B-87EE-FDDB1C312C16}" type="datetime1">
              <a:rPr lang="en-US" smtClean="0"/>
              <a:t>4/14/2026</a:t>
            </a:fld>
            <a:endParaRPr lang="en-US"/>
          </a:p>
        </p:txBody>
      </p:sp>
      <p:sp>
        <p:nvSpPr>
          <p:cNvPr id="6" name="Footer Placeholder 5"/>
          <p:cNvSpPr>
            <a:spLocks noGrp="1"/>
          </p:cNvSpPr>
          <p:nvPr>
            <p:ph type="ftr" sz="quarter" idx="11"/>
          </p:nvPr>
        </p:nvSpPr>
        <p:spPr/>
        <p:txBody>
          <a:bodyPr/>
          <a:lstStyle/>
          <a:p>
            <a:r>
              <a:rPr lang="en-US"/>
              <a:t>https://mimiclass.fr</a:t>
            </a:r>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EB5D22-6F5A-4849-A4E9-29DEED09286C}" type="datetime1">
              <a:rPr lang="en-US" smtClean="0"/>
              <a:t>4/14/2026</a:t>
            </a:fld>
            <a:endParaRPr lang="en-US"/>
          </a:p>
        </p:txBody>
      </p:sp>
      <p:sp>
        <p:nvSpPr>
          <p:cNvPr id="6" name="Footer Placeholder 5"/>
          <p:cNvSpPr>
            <a:spLocks noGrp="1"/>
          </p:cNvSpPr>
          <p:nvPr>
            <p:ph type="ftr" sz="quarter" idx="11"/>
          </p:nvPr>
        </p:nvSpPr>
        <p:spPr/>
        <p:txBody>
          <a:bodyPr/>
          <a:lstStyle/>
          <a:p>
            <a:r>
              <a:rPr lang="en-US"/>
              <a:t>https://mimiclass.fr</a:t>
            </a:r>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28A97C-B273-496B-B2A1-6D156FB82FAE}" type="datetime1">
              <a:rPr lang="en-US" smtClean="0"/>
              <a:t>4/14/2026</a:t>
            </a:fld>
            <a:endParaRPr lang="en-US"/>
          </a:p>
        </p:txBody>
      </p:sp>
      <p:sp>
        <p:nvSpPr>
          <p:cNvPr id="5" name="Footer Placeholder 4"/>
          <p:cNvSpPr>
            <a:spLocks noGrp="1"/>
          </p:cNvSpPr>
          <p:nvPr>
            <p:ph type="ftr" sz="quarter" idx="11"/>
          </p:nvPr>
        </p:nvSpPr>
        <p:spPr/>
        <p:txBody>
          <a:bodyPr/>
          <a:lstStyle/>
          <a:p>
            <a:r>
              <a:rPr lang="en-US"/>
              <a:t>https://mimiclass.fr</a:t>
            </a:r>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18CBBE-3592-448E-A437-39AC3A42E1C7}" type="datetime1">
              <a:rPr lang="en-US" smtClean="0"/>
              <a:t>4/14/2026</a:t>
            </a:fld>
            <a:endParaRPr lang="en-US"/>
          </a:p>
        </p:txBody>
      </p:sp>
      <p:sp>
        <p:nvSpPr>
          <p:cNvPr id="5" name="Footer Placeholder 4"/>
          <p:cNvSpPr>
            <a:spLocks noGrp="1"/>
          </p:cNvSpPr>
          <p:nvPr>
            <p:ph type="ftr" sz="quarter" idx="11"/>
          </p:nvPr>
        </p:nvSpPr>
        <p:spPr/>
        <p:txBody>
          <a:bodyPr/>
          <a:lstStyle/>
          <a:p>
            <a:r>
              <a:rPr lang="en-US"/>
              <a:t>https://mimiclass.fr</a:t>
            </a:r>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99DBD1-3D92-4B92-B25A-89FEE733C84A}" type="datetime1">
              <a:rPr lang="en-US" smtClean="0"/>
              <a:t>4/14/2026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https://mimiclass.fr</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10.png"/><Relationship Id="rId21" Type="http://schemas.openxmlformats.org/officeDocument/2006/relationships/image" Target="../media/image26.sv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1.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6.png"/><Relationship Id="rId24" Type="http://schemas.openxmlformats.org/officeDocument/2006/relationships/image" Target="../media/image29.png"/><Relationship Id="rId5" Type="http://schemas.openxmlformats.org/officeDocument/2006/relationships/image" Target="../media/image4.png"/><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svg"/><Relationship Id="rId19" Type="http://schemas.openxmlformats.org/officeDocument/2006/relationships/image" Target="../media/image24.svg"/><Relationship Id="rId4" Type="http://schemas.openxmlformats.org/officeDocument/2006/relationships/image" Target="../media/image11.sv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svg"/><Relationship Id="rId7" Type="http://schemas.openxmlformats.org/officeDocument/2006/relationships/image" Target="../media/image11.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38.svg"/><Relationship Id="rId5" Type="http://schemas.openxmlformats.org/officeDocument/2006/relationships/image" Target="../media/image34.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s>
</file>

<file path=ppt/slides/_rels/slide7.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3.sv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svg"/></Relationships>
</file>

<file path=ppt/slides/_rels/slide19.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sv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7.png"/><Relationship Id="rId3" Type="http://schemas.openxmlformats.org/officeDocument/2006/relationships/image" Target="../media/image11.svg"/><Relationship Id="rId21" Type="http://schemas.openxmlformats.org/officeDocument/2006/relationships/image" Target="../media/image30.sv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6.svg"/><Relationship Id="rId25" Type="http://schemas.openxmlformats.org/officeDocument/2006/relationships/image" Target="../media/image76.svg"/><Relationship Id="rId2" Type="http://schemas.openxmlformats.org/officeDocument/2006/relationships/image" Target="../media/image10.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16.png"/><Relationship Id="rId24" Type="http://schemas.openxmlformats.org/officeDocument/2006/relationships/image" Target="../media/image75.png"/><Relationship Id="rId5" Type="http://schemas.openxmlformats.org/officeDocument/2006/relationships/image" Target="../media/image5.svg"/><Relationship Id="rId15" Type="http://schemas.openxmlformats.org/officeDocument/2006/relationships/image" Target="../media/image22.svg"/><Relationship Id="rId23" Type="http://schemas.openxmlformats.org/officeDocument/2006/relationships/image" Target="../media/image74.svg"/><Relationship Id="rId10" Type="http://schemas.openxmlformats.org/officeDocument/2006/relationships/image" Target="../media/image15.svg"/><Relationship Id="rId19" Type="http://schemas.openxmlformats.org/officeDocument/2006/relationships/image" Target="../media/image28.svg"/><Relationship Id="rId4" Type="http://schemas.openxmlformats.org/officeDocument/2006/relationships/image" Target="../media/image4.png"/><Relationship Id="rId9" Type="http://schemas.openxmlformats.org/officeDocument/2006/relationships/image" Target="../media/image14.png"/><Relationship Id="rId14" Type="http://schemas.openxmlformats.org/officeDocument/2006/relationships/image" Target="../media/image21.png"/><Relationship Id="rId22" Type="http://schemas.openxmlformats.org/officeDocument/2006/relationships/image" Target="../media/image73.png"/></Relationships>
</file>

<file path=ppt/slides/_rels/slide2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2.svg"/><Relationship Id="rId7" Type="http://schemas.openxmlformats.org/officeDocument/2006/relationships/image" Target="../media/image38.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34.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79.sv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84.svg"/><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89.svg"/></Relationships>
</file>

<file path=ppt/slides/_rels/slide3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464463" y="315190"/>
            <a:ext cx="1179045" cy="1193970"/>
          </a:xfrm>
          <a:custGeom>
            <a:avLst/>
            <a:gdLst/>
            <a:ahLst/>
            <a:cxnLst/>
            <a:rect l="l" t="t" r="r" b="b"/>
            <a:pathLst>
              <a:path w="1179045" h="1193970">
                <a:moveTo>
                  <a:pt x="0" y="0"/>
                </a:moveTo>
                <a:lnTo>
                  <a:pt x="1179045" y="0"/>
                </a:lnTo>
                <a:lnTo>
                  <a:pt x="1179045" y="1193970"/>
                </a:lnTo>
                <a:lnTo>
                  <a:pt x="0" y="11939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904993" y="2133879"/>
            <a:ext cx="5750015" cy="2943982"/>
          </a:xfrm>
          <a:prstGeom prst="rect">
            <a:avLst/>
          </a:prstGeom>
        </p:spPr>
        <p:txBody>
          <a:bodyPr lIns="0" tIns="0" rIns="0" bIns="0" rtlCol="0" anchor="t">
            <a:spAutoFit/>
          </a:bodyPr>
          <a:lstStyle/>
          <a:p>
            <a:pPr algn="ctr">
              <a:lnSpc>
                <a:spcPts val="7833"/>
              </a:lnSpc>
            </a:pPr>
            <a:r>
              <a:rPr lang="en-US" sz="5595">
                <a:solidFill>
                  <a:srgbClr val="297898"/>
                </a:solidFill>
                <a:latin typeface="Berton"/>
                <a:ea typeface="Berton"/>
                <a:cs typeface="Berton"/>
                <a:sym typeface="Berton"/>
              </a:rPr>
              <a:t>La lettre de Motivation et </a:t>
            </a:r>
          </a:p>
          <a:p>
            <a:pPr algn="ctr">
              <a:lnSpc>
                <a:spcPts val="7833"/>
              </a:lnSpc>
              <a:spcBef>
                <a:spcPct val="0"/>
              </a:spcBef>
            </a:pPr>
            <a:r>
              <a:rPr lang="en-US" sz="5595">
                <a:solidFill>
                  <a:srgbClr val="297898"/>
                </a:solidFill>
                <a:latin typeface="Berton"/>
                <a:ea typeface="Berton"/>
                <a:cs typeface="Berton"/>
                <a:sym typeface="Berton"/>
              </a:rPr>
              <a:t>le  CV</a:t>
            </a:r>
          </a:p>
        </p:txBody>
      </p:sp>
      <p:sp>
        <p:nvSpPr>
          <p:cNvPr id="5" name="TextBox 5"/>
          <p:cNvSpPr txBox="1"/>
          <p:nvPr/>
        </p:nvSpPr>
        <p:spPr>
          <a:xfrm>
            <a:off x="1930669" y="698850"/>
            <a:ext cx="5196978" cy="497960"/>
          </a:xfrm>
          <a:prstGeom prst="rect">
            <a:avLst/>
          </a:prstGeom>
        </p:spPr>
        <p:txBody>
          <a:bodyPr lIns="0" tIns="0" rIns="0" bIns="0" rtlCol="0" anchor="t">
            <a:spAutoFit/>
          </a:bodyPr>
          <a:lstStyle/>
          <a:p>
            <a:pPr algn="l">
              <a:lnSpc>
                <a:spcPts val="4053"/>
              </a:lnSpc>
              <a:spcBef>
                <a:spcPct val="0"/>
              </a:spcBef>
            </a:pPr>
            <a:r>
              <a:rPr lang="en-US" sz="2895">
                <a:solidFill>
                  <a:srgbClr val="000000"/>
                </a:solidFill>
                <a:latin typeface="Berton"/>
                <a:ea typeface="Berton"/>
                <a:cs typeface="Berton"/>
                <a:sym typeface="Berton"/>
              </a:rPr>
              <a:t>Nom : .......................................</a:t>
            </a:r>
          </a:p>
        </p:txBody>
      </p:sp>
      <p:sp>
        <p:nvSpPr>
          <p:cNvPr id="6" name="Espace réservé du pied de page 5">
            <a:extLst>
              <a:ext uri="{FF2B5EF4-FFF2-40B4-BE49-F238E27FC236}">
                <a16:creationId xmlns:a16="http://schemas.microsoft.com/office/drawing/2014/main" id="{13FD7994-2A51-12B9-B103-FC170BADD521}"/>
              </a:ext>
            </a:extLst>
          </p:cNvPr>
          <p:cNvSpPr>
            <a:spLocks noGrp="1"/>
          </p:cNvSpPr>
          <p:nvPr>
            <p:ph type="ftr" sz="quarter" idx="11"/>
          </p:nvPr>
        </p:nvSpPr>
        <p:spPr>
          <a:xfrm>
            <a:off x="2330450" y="10316829"/>
            <a:ext cx="2895600" cy="365125"/>
          </a:xfrm>
        </p:spPr>
        <p:txBody>
          <a:bodyPr/>
          <a:lstStyle/>
          <a:p>
            <a:r>
              <a:rPr lang="en-US" dirty="0"/>
              <a:t>https://mimiclass.fr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4A31498-589D-3EAE-09D8-2A38BEFE1951}"/>
              </a:ext>
            </a:extLst>
          </p:cNvPr>
          <p:cNvSpPr>
            <a:spLocks noGrp="1"/>
          </p:cNvSpPr>
          <p:nvPr>
            <p:ph type="ftr" sz="quarter" idx="11"/>
          </p:nvPr>
        </p:nvSpPr>
        <p:spPr>
          <a:xfrm>
            <a:off x="1949450" y="10147300"/>
            <a:ext cx="2895600" cy="365125"/>
          </a:xfrm>
        </p:spPr>
        <p:txBody>
          <a:bodyPr/>
          <a:lstStyle/>
          <a:p>
            <a:r>
              <a:rPr lang="en-US"/>
              <a:t>https://mimiclass.fr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8148" y="2136117"/>
            <a:ext cx="7139477" cy="8447883"/>
            <a:chOff x="0" y="0"/>
            <a:chExt cx="4927709" cy="5830779"/>
          </a:xfrm>
        </p:grpSpPr>
        <p:sp>
          <p:nvSpPr>
            <p:cNvPr id="3" name="Freeform 3"/>
            <p:cNvSpPr/>
            <p:nvPr/>
          </p:nvSpPr>
          <p:spPr>
            <a:xfrm>
              <a:off x="54483" y="50038"/>
              <a:ext cx="4818616" cy="5731338"/>
            </a:xfrm>
            <a:custGeom>
              <a:avLst/>
              <a:gdLst/>
              <a:ahLst/>
              <a:cxnLst/>
              <a:rect l="l" t="t" r="r" b="b"/>
              <a:pathLst>
                <a:path w="4818616" h="5731338">
                  <a:moveTo>
                    <a:pt x="4730986" y="5731338"/>
                  </a:moveTo>
                  <a:lnTo>
                    <a:pt x="87757" y="5731338"/>
                  </a:lnTo>
                  <a:cubicBezTo>
                    <a:pt x="39370" y="5731338"/>
                    <a:pt x="0" y="5692095"/>
                    <a:pt x="0" y="5643581"/>
                  </a:cubicBezTo>
                  <a:lnTo>
                    <a:pt x="0" y="87757"/>
                  </a:lnTo>
                  <a:cubicBezTo>
                    <a:pt x="0" y="39370"/>
                    <a:pt x="39243" y="0"/>
                    <a:pt x="87757" y="0"/>
                  </a:cubicBezTo>
                  <a:lnTo>
                    <a:pt x="4730859" y="0"/>
                  </a:lnTo>
                  <a:cubicBezTo>
                    <a:pt x="4779246" y="0"/>
                    <a:pt x="4818616" y="39243"/>
                    <a:pt x="4818616" y="87757"/>
                  </a:cubicBezTo>
                  <a:lnTo>
                    <a:pt x="4818616" y="5643582"/>
                  </a:lnTo>
                  <a:cubicBezTo>
                    <a:pt x="4818616" y="5691968"/>
                    <a:pt x="4779373" y="5731338"/>
                    <a:pt x="4730859" y="5731338"/>
                  </a:cubicBezTo>
                  <a:close/>
                </a:path>
              </a:pathLst>
            </a:custGeom>
            <a:solidFill>
              <a:srgbClr val="FFFFFF">
                <a:alpha val="45882"/>
              </a:srgbClr>
            </a:solidFill>
          </p:spPr>
        </p:sp>
        <p:sp>
          <p:nvSpPr>
            <p:cNvPr id="4" name="Freeform 4"/>
            <p:cNvSpPr/>
            <p:nvPr/>
          </p:nvSpPr>
          <p:spPr>
            <a:xfrm>
              <a:off x="0" y="0"/>
              <a:ext cx="4927582" cy="5830652"/>
            </a:xfrm>
            <a:custGeom>
              <a:avLst/>
              <a:gdLst/>
              <a:ahLst/>
              <a:cxnLst/>
              <a:rect l="l" t="t" r="r" b="b"/>
              <a:pathLst>
                <a:path w="4927582" h="5830652">
                  <a:moveTo>
                    <a:pt x="0" y="91567"/>
                  </a:moveTo>
                  <a:lnTo>
                    <a:pt x="0" y="5739085"/>
                  </a:lnTo>
                  <a:cubicBezTo>
                    <a:pt x="0" y="5789631"/>
                    <a:pt x="41021" y="5830652"/>
                    <a:pt x="91567" y="5830652"/>
                  </a:cubicBezTo>
                  <a:lnTo>
                    <a:pt x="4836015" y="5830652"/>
                  </a:lnTo>
                  <a:cubicBezTo>
                    <a:pt x="4886561" y="5830652"/>
                    <a:pt x="4927582" y="5789631"/>
                    <a:pt x="4927582" y="5739085"/>
                  </a:cubicBezTo>
                  <a:lnTo>
                    <a:pt x="4927582" y="91567"/>
                  </a:lnTo>
                  <a:cubicBezTo>
                    <a:pt x="4927582" y="41021"/>
                    <a:pt x="4886561" y="0"/>
                    <a:pt x="4836015" y="0"/>
                  </a:cubicBezTo>
                  <a:lnTo>
                    <a:pt x="91567" y="0"/>
                  </a:lnTo>
                  <a:cubicBezTo>
                    <a:pt x="41021" y="0"/>
                    <a:pt x="0" y="41021"/>
                    <a:pt x="0" y="91567"/>
                  </a:cubicBezTo>
                  <a:close/>
                  <a:moveTo>
                    <a:pt x="4085826" y="331724"/>
                  </a:moveTo>
                  <a:lnTo>
                    <a:pt x="4744956" y="331724"/>
                  </a:lnTo>
                  <a:cubicBezTo>
                    <a:pt x="4795502" y="331724"/>
                    <a:pt x="4836523" y="372745"/>
                    <a:pt x="4836523" y="423291"/>
                  </a:cubicBezTo>
                  <a:lnTo>
                    <a:pt x="4836523" y="5648026"/>
                  </a:lnTo>
                  <a:cubicBezTo>
                    <a:pt x="4836523" y="5698572"/>
                    <a:pt x="4795502" y="5739593"/>
                    <a:pt x="4744956" y="5739593"/>
                  </a:cubicBezTo>
                  <a:lnTo>
                    <a:pt x="182753" y="5739593"/>
                  </a:lnTo>
                  <a:cubicBezTo>
                    <a:pt x="132207" y="5739593"/>
                    <a:pt x="91186" y="5698572"/>
                    <a:pt x="91186" y="5648026"/>
                  </a:cubicBezTo>
                  <a:lnTo>
                    <a:pt x="91186" y="182753"/>
                  </a:lnTo>
                  <a:cubicBezTo>
                    <a:pt x="91186" y="132207"/>
                    <a:pt x="132207" y="91186"/>
                    <a:pt x="182753" y="91186"/>
                  </a:cubicBezTo>
                  <a:lnTo>
                    <a:pt x="3788773" y="91186"/>
                  </a:lnTo>
                  <a:cubicBezTo>
                    <a:pt x="3814808" y="91186"/>
                    <a:pt x="3839701" y="102235"/>
                    <a:pt x="3857099" y="121666"/>
                  </a:cubicBezTo>
                  <a:lnTo>
                    <a:pt x="4017754" y="301244"/>
                  </a:lnTo>
                  <a:cubicBezTo>
                    <a:pt x="4035153" y="320675"/>
                    <a:pt x="4059918" y="331724"/>
                    <a:pt x="4086080" y="331724"/>
                  </a:cubicBezTo>
                  <a:lnTo>
                    <a:pt x="4085826" y="331724"/>
                  </a:lnTo>
                  <a:close/>
                </a:path>
              </a:pathLst>
            </a:custGeom>
            <a:solidFill>
              <a:srgbClr val="5DAAC6">
                <a:alpha val="45882"/>
              </a:srgbClr>
            </a:solidFill>
          </p:spPr>
        </p:sp>
      </p:grpSp>
      <p:sp>
        <p:nvSpPr>
          <p:cNvPr id="5" name="Freeform 5"/>
          <p:cNvSpPr/>
          <p:nvPr/>
        </p:nvSpPr>
        <p:spPr>
          <a:xfrm>
            <a:off x="3048026" y="1864704"/>
            <a:ext cx="1313504" cy="98513"/>
          </a:xfrm>
          <a:custGeom>
            <a:avLst/>
            <a:gdLst/>
            <a:ahLst/>
            <a:cxnLst/>
            <a:rect l="l" t="t" r="r" b="b"/>
            <a:pathLst>
              <a:path w="1313504" h="98513">
                <a:moveTo>
                  <a:pt x="0" y="0"/>
                </a:moveTo>
                <a:lnTo>
                  <a:pt x="1313504" y="0"/>
                </a:lnTo>
                <a:lnTo>
                  <a:pt x="1313504" y="98512"/>
                </a:lnTo>
                <a:lnTo>
                  <a:pt x="0" y="985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5666422" y="10009822"/>
            <a:ext cx="780098" cy="439103"/>
            <a:chOff x="0" y="0"/>
            <a:chExt cx="1040130" cy="585470"/>
          </a:xfrm>
        </p:grpSpPr>
        <p:sp>
          <p:nvSpPr>
            <p:cNvPr id="7" name="Freeform 7"/>
            <p:cNvSpPr/>
            <p:nvPr/>
          </p:nvSpPr>
          <p:spPr>
            <a:xfrm>
              <a:off x="47566" y="50676"/>
              <a:ext cx="940806" cy="483558"/>
            </a:xfrm>
            <a:custGeom>
              <a:avLst/>
              <a:gdLst/>
              <a:ahLst/>
              <a:cxnLst/>
              <a:rect l="l" t="t" r="r" b="b"/>
              <a:pathLst>
                <a:path w="940806" h="483558">
                  <a:moveTo>
                    <a:pt x="277554" y="7744"/>
                  </a:moveTo>
                  <a:cubicBezTo>
                    <a:pt x="522664" y="428114"/>
                    <a:pt x="531554" y="454784"/>
                    <a:pt x="526474" y="467484"/>
                  </a:cubicBezTo>
                  <a:cubicBezTo>
                    <a:pt x="525204" y="473834"/>
                    <a:pt x="517584" y="478914"/>
                    <a:pt x="513774" y="478914"/>
                  </a:cubicBezTo>
                  <a:cubicBezTo>
                    <a:pt x="509964" y="477644"/>
                    <a:pt x="503614" y="466214"/>
                    <a:pt x="502344" y="466214"/>
                  </a:cubicBezTo>
                  <a:cubicBezTo>
                    <a:pt x="501074" y="467484"/>
                    <a:pt x="508694" y="477644"/>
                    <a:pt x="506154" y="481454"/>
                  </a:cubicBezTo>
                  <a:cubicBezTo>
                    <a:pt x="503614" y="483994"/>
                    <a:pt x="494724" y="483994"/>
                    <a:pt x="484564" y="482724"/>
                  </a:cubicBezTo>
                  <a:cubicBezTo>
                    <a:pt x="452814" y="480184"/>
                    <a:pt x="362644" y="461134"/>
                    <a:pt x="295334" y="433194"/>
                  </a:cubicBezTo>
                  <a:cubicBezTo>
                    <a:pt x="206434" y="395094"/>
                    <a:pt x="23554" y="290954"/>
                    <a:pt x="4504" y="257934"/>
                  </a:cubicBezTo>
                  <a:cubicBezTo>
                    <a:pt x="-576" y="250314"/>
                    <a:pt x="-1846" y="245234"/>
                    <a:pt x="3234" y="238884"/>
                  </a:cubicBezTo>
                  <a:cubicBezTo>
                    <a:pt x="29904" y="203324"/>
                    <a:pt x="418524" y="169034"/>
                    <a:pt x="586164" y="125854"/>
                  </a:cubicBezTo>
                  <a:cubicBezTo>
                    <a:pt x="714434" y="91564"/>
                    <a:pt x="884614" y="9014"/>
                    <a:pt x="923984" y="12824"/>
                  </a:cubicBezTo>
                  <a:cubicBezTo>
                    <a:pt x="932874" y="14094"/>
                    <a:pt x="939224" y="17904"/>
                    <a:pt x="940494" y="21714"/>
                  </a:cubicBezTo>
                  <a:cubicBezTo>
                    <a:pt x="941764" y="26794"/>
                    <a:pt x="934144" y="36954"/>
                    <a:pt x="930334" y="36954"/>
                  </a:cubicBezTo>
                  <a:cubicBezTo>
                    <a:pt x="926524" y="38224"/>
                    <a:pt x="915094" y="21714"/>
                    <a:pt x="916364" y="19174"/>
                  </a:cubicBezTo>
                  <a:cubicBezTo>
                    <a:pt x="918904" y="16634"/>
                    <a:pt x="937954" y="16634"/>
                    <a:pt x="940494" y="20444"/>
                  </a:cubicBezTo>
                  <a:cubicBezTo>
                    <a:pt x="941764" y="24254"/>
                    <a:pt x="939224" y="30604"/>
                    <a:pt x="931604" y="36954"/>
                  </a:cubicBezTo>
                  <a:cubicBezTo>
                    <a:pt x="901124" y="63624"/>
                    <a:pt x="720784" y="116964"/>
                    <a:pt x="591244" y="149984"/>
                  </a:cubicBezTo>
                  <a:cubicBezTo>
                    <a:pt x="423604" y="193164"/>
                    <a:pt x="36254" y="283334"/>
                    <a:pt x="4504" y="257934"/>
                  </a:cubicBezTo>
                  <a:cubicBezTo>
                    <a:pt x="-1846" y="254124"/>
                    <a:pt x="-576" y="242694"/>
                    <a:pt x="3234" y="238884"/>
                  </a:cubicBezTo>
                  <a:cubicBezTo>
                    <a:pt x="7044" y="235074"/>
                    <a:pt x="22284" y="240154"/>
                    <a:pt x="38794" y="246504"/>
                  </a:cubicBezTo>
                  <a:cubicBezTo>
                    <a:pt x="87054" y="266824"/>
                    <a:pt x="215324" y="372234"/>
                    <a:pt x="302954" y="407794"/>
                  </a:cubicBezTo>
                  <a:cubicBezTo>
                    <a:pt x="377884" y="439544"/>
                    <a:pt x="522664" y="448434"/>
                    <a:pt x="527744" y="464944"/>
                  </a:cubicBezTo>
                  <a:cubicBezTo>
                    <a:pt x="529014" y="470024"/>
                    <a:pt x="518854" y="477644"/>
                    <a:pt x="513774" y="478914"/>
                  </a:cubicBezTo>
                  <a:cubicBezTo>
                    <a:pt x="508694" y="478914"/>
                    <a:pt x="501074" y="470024"/>
                    <a:pt x="494724" y="461134"/>
                  </a:cubicBezTo>
                  <a:cubicBezTo>
                    <a:pt x="485834" y="445894"/>
                    <a:pt x="488374" y="416684"/>
                    <a:pt x="473134" y="383664"/>
                  </a:cubicBezTo>
                  <a:cubicBezTo>
                    <a:pt x="441384" y="311274"/>
                    <a:pt x="301684" y="125854"/>
                    <a:pt x="271204" y="63624"/>
                  </a:cubicBezTo>
                  <a:cubicBezTo>
                    <a:pt x="259774" y="39494"/>
                    <a:pt x="250884" y="20444"/>
                    <a:pt x="253424" y="10284"/>
                  </a:cubicBezTo>
                  <a:cubicBezTo>
                    <a:pt x="254694" y="5204"/>
                    <a:pt x="258504" y="124"/>
                    <a:pt x="263584" y="124"/>
                  </a:cubicBezTo>
                  <a:cubicBezTo>
                    <a:pt x="267394" y="-1146"/>
                    <a:pt x="277554" y="7744"/>
                    <a:pt x="277554" y="7744"/>
                  </a:cubicBezTo>
                </a:path>
              </a:pathLst>
            </a:custGeom>
            <a:solidFill>
              <a:srgbClr val="000000"/>
            </a:solidFill>
            <a:ln cap="sq">
              <a:noFill/>
              <a:prstDash val="solid"/>
              <a:miter/>
            </a:ln>
          </p:spPr>
        </p:sp>
      </p:grpSp>
      <p:grpSp>
        <p:nvGrpSpPr>
          <p:cNvPr id="8" name="Group 8"/>
          <p:cNvGrpSpPr/>
          <p:nvPr/>
        </p:nvGrpSpPr>
        <p:grpSpPr>
          <a:xfrm>
            <a:off x="5930265" y="10009822"/>
            <a:ext cx="516255" cy="162878"/>
            <a:chOff x="0" y="0"/>
            <a:chExt cx="688340" cy="217170"/>
          </a:xfrm>
        </p:grpSpPr>
        <p:sp>
          <p:nvSpPr>
            <p:cNvPr id="9" name="Freeform 9"/>
            <p:cNvSpPr/>
            <p:nvPr/>
          </p:nvSpPr>
          <p:spPr>
            <a:xfrm>
              <a:off x="50800" y="50394"/>
              <a:ext cx="585470" cy="115155"/>
            </a:xfrm>
            <a:custGeom>
              <a:avLst/>
              <a:gdLst/>
              <a:ahLst/>
              <a:cxnLst/>
              <a:rect l="l" t="t" r="r" b="b"/>
              <a:pathLst>
                <a:path w="585470" h="115155">
                  <a:moveTo>
                    <a:pt x="12700" y="89306"/>
                  </a:moveTo>
                  <a:cubicBezTo>
                    <a:pt x="74930" y="77876"/>
                    <a:pt x="76200" y="63906"/>
                    <a:pt x="87630" y="61366"/>
                  </a:cubicBezTo>
                  <a:cubicBezTo>
                    <a:pt x="104140" y="56286"/>
                    <a:pt x="146050" y="84226"/>
                    <a:pt x="161290" y="75336"/>
                  </a:cubicBezTo>
                  <a:cubicBezTo>
                    <a:pt x="173990" y="67716"/>
                    <a:pt x="166370" y="27076"/>
                    <a:pt x="177800" y="20726"/>
                  </a:cubicBezTo>
                  <a:cubicBezTo>
                    <a:pt x="190500" y="13106"/>
                    <a:pt x="208280" y="29616"/>
                    <a:pt x="233680" y="32156"/>
                  </a:cubicBezTo>
                  <a:cubicBezTo>
                    <a:pt x="288290" y="37236"/>
                    <a:pt x="431800" y="37236"/>
                    <a:pt x="492760" y="25806"/>
                  </a:cubicBezTo>
                  <a:cubicBezTo>
                    <a:pt x="527050" y="20726"/>
                    <a:pt x="556260" y="-3404"/>
                    <a:pt x="571500" y="406"/>
                  </a:cubicBezTo>
                  <a:cubicBezTo>
                    <a:pt x="579120" y="1676"/>
                    <a:pt x="585470" y="8026"/>
                    <a:pt x="585470" y="11836"/>
                  </a:cubicBezTo>
                  <a:cubicBezTo>
                    <a:pt x="585470" y="15646"/>
                    <a:pt x="577850" y="25806"/>
                    <a:pt x="572770" y="25806"/>
                  </a:cubicBezTo>
                  <a:cubicBezTo>
                    <a:pt x="568960" y="25806"/>
                    <a:pt x="560070" y="16916"/>
                    <a:pt x="560070" y="11836"/>
                  </a:cubicBezTo>
                  <a:cubicBezTo>
                    <a:pt x="560070" y="8026"/>
                    <a:pt x="571500" y="-864"/>
                    <a:pt x="574040" y="406"/>
                  </a:cubicBezTo>
                  <a:cubicBezTo>
                    <a:pt x="577850" y="1676"/>
                    <a:pt x="582930" y="16916"/>
                    <a:pt x="577850" y="24536"/>
                  </a:cubicBezTo>
                  <a:cubicBezTo>
                    <a:pt x="570230" y="37236"/>
                    <a:pt x="533400" y="43586"/>
                    <a:pt x="497840" y="49936"/>
                  </a:cubicBezTo>
                  <a:cubicBezTo>
                    <a:pt x="434340" y="60096"/>
                    <a:pt x="285750" y="62636"/>
                    <a:pt x="228600" y="56286"/>
                  </a:cubicBezTo>
                  <a:cubicBezTo>
                    <a:pt x="201930" y="53746"/>
                    <a:pt x="175260" y="51206"/>
                    <a:pt x="170180" y="41046"/>
                  </a:cubicBezTo>
                  <a:cubicBezTo>
                    <a:pt x="167640" y="35966"/>
                    <a:pt x="173990" y="20726"/>
                    <a:pt x="177800" y="20726"/>
                  </a:cubicBezTo>
                  <a:cubicBezTo>
                    <a:pt x="182880" y="19456"/>
                    <a:pt x="198120" y="35966"/>
                    <a:pt x="199390" y="46126"/>
                  </a:cubicBezTo>
                  <a:cubicBezTo>
                    <a:pt x="201930" y="58826"/>
                    <a:pt x="196850" y="81686"/>
                    <a:pt x="184150" y="90576"/>
                  </a:cubicBezTo>
                  <a:cubicBezTo>
                    <a:pt x="167640" y="103276"/>
                    <a:pt x="119380" y="88036"/>
                    <a:pt x="88900" y="93116"/>
                  </a:cubicBezTo>
                  <a:cubicBezTo>
                    <a:pt x="62230" y="96926"/>
                    <a:pt x="26670" y="118516"/>
                    <a:pt x="12700" y="114706"/>
                  </a:cubicBezTo>
                  <a:cubicBezTo>
                    <a:pt x="5080" y="112166"/>
                    <a:pt x="0" y="104546"/>
                    <a:pt x="0" y="100736"/>
                  </a:cubicBezTo>
                  <a:cubicBezTo>
                    <a:pt x="0" y="95656"/>
                    <a:pt x="12700" y="89306"/>
                    <a:pt x="12700" y="89306"/>
                  </a:cubicBezTo>
                </a:path>
              </a:pathLst>
            </a:custGeom>
            <a:solidFill>
              <a:srgbClr val="000000"/>
            </a:solidFill>
            <a:ln cap="sq">
              <a:noFill/>
              <a:prstDash val="solid"/>
              <a:miter/>
            </a:ln>
          </p:spPr>
        </p:sp>
      </p:grpSp>
      <p:sp>
        <p:nvSpPr>
          <p:cNvPr id="10" name="Freeform 10"/>
          <p:cNvSpPr/>
          <p:nvPr/>
        </p:nvSpPr>
        <p:spPr>
          <a:xfrm>
            <a:off x="6188392" y="170212"/>
            <a:ext cx="637697" cy="730885"/>
          </a:xfrm>
          <a:custGeom>
            <a:avLst/>
            <a:gdLst/>
            <a:ahLst/>
            <a:cxnLst/>
            <a:rect l="l" t="t" r="r" b="b"/>
            <a:pathLst>
              <a:path w="637697" h="730885">
                <a:moveTo>
                  <a:pt x="0" y="0"/>
                </a:moveTo>
                <a:lnTo>
                  <a:pt x="637698" y="0"/>
                </a:lnTo>
                <a:lnTo>
                  <a:pt x="637698" y="730886"/>
                </a:lnTo>
                <a:lnTo>
                  <a:pt x="0" y="7308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529624" y="2560181"/>
            <a:ext cx="6516525" cy="7375819"/>
          </a:xfrm>
          <a:prstGeom prst="rect">
            <a:avLst/>
          </a:prstGeom>
        </p:spPr>
        <p:txBody>
          <a:bodyPr lIns="0" tIns="0" rIns="0" bIns="0" rtlCol="0" anchor="t">
            <a:spAutoFit/>
          </a:bodyPr>
          <a:lstStyle/>
          <a:p>
            <a:pPr algn="l">
              <a:lnSpc>
                <a:spcPts val="1680"/>
              </a:lnSpc>
            </a:pPr>
            <a:r>
              <a:rPr lang="en-US" sz="1200" b="1">
                <a:solidFill>
                  <a:srgbClr val="000000"/>
                </a:solidFill>
                <a:latin typeface="Open Sans Bold"/>
                <a:ea typeface="Open Sans Bold"/>
                <a:cs typeface="Open Sans Bold"/>
                <a:sym typeface="Open Sans Bold"/>
              </a:rPr>
              <a:t>Laure JOVAC</a:t>
            </a:r>
          </a:p>
          <a:p>
            <a:pPr algn="l">
              <a:lnSpc>
                <a:spcPts val="1680"/>
              </a:lnSpc>
            </a:pPr>
            <a:r>
              <a:rPr lang="en-US" sz="1200">
                <a:solidFill>
                  <a:srgbClr val="000000"/>
                </a:solidFill>
                <a:latin typeface="Open Sans"/>
                <a:ea typeface="Open Sans"/>
                <a:cs typeface="Open Sans"/>
                <a:sym typeface="Open Sans"/>
              </a:rPr>
              <a:t>2 rue de l’hôtel de ville                                                                                                        à Louviers, </a:t>
            </a:r>
          </a:p>
          <a:p>
            <a:pPr algn="l">
              <a:lnSpc>
                <a:spcPts val="1680"/>
              </a:lnSpc>
            </a:pPr>
            <a:r>
              <a:rPr lang="en-US" sz="1200">
                <a:solidFill>
                  <a:srgbClr val="000000"/>
                </a:solidFill>
                <a:latin typeface="Open Sans"/>
                <a:ea typeface="Open Sans"/>
                <a:cs typeface="Open Sans"/>
                <a:sym typeface="Open Sans"/>
              </a:rPr>
              <a:t>27 400 Louviers                                                                                                    le 3 novembre 2025</a:t>
            </a:r>
          </a:p>
          <a:p>
            <a:pPr algn="l">
              <a:lnSpc>
                <a:spcPts val="1680"/>
              </a:lnSpc>
            </a:pPr>
            <a:r>
              <a:rPr lang="en-US" sz="1200">
                <a:solidFill>
                  <a:srgbClr val="000000"/>
                </a:solidFill>
                <a:latin typeface="Open Sans"/>
                <a:ea typeface="Open Sans"/>
                <a:cs typeface="Open Sans"/>
                <a:sym typeface="Open Sans"/>
              </a:rPr>
              <a:t>06 66 75 68 53 </a:t>
            </a:r>
          </a:p>
          <a:p>
            <a:pPr algn="l">
              <a:lnSpc>
                <a:spcPts val="1680"/>
              </a:lnSpc>
            </a:pPr>
            <a:r>
              <a:rPr lang="en-US" sz="1200">
                <a:solidFill>
                  <a:srgbClr val="000000"/>
                </a:solidFill>
                <a:latin typeface="Open Sans"/>
                <a:ea typeface="Open Sans"/>
                <a:cs typeface="Open Sans"/>
                <a:sym typeface="Open Sans"/>
              </a:rPr>
              <a:t>laure.jovac@gmail.com</a:t>
            </a:r>
          </a:p>
          <a:p>
            <a:pPr algn="r">
              <a:lnSpc>
                <a:spcPts val="1680"/>
              </a:lnSpc>
            </a:pPr>
            <a:r>
              <a:rPr lang="en-US" sz="1200">
                <a:solidFill>
                  <a:srgbClr val="000000"/>
                </a:solidFill>
                <a:latin typeface="Open Sans"/>
                <a:ea typeface="Open Sans"/>
                <a:cs typeface="Open Sans"/>
                <a:sym typeface="Open Sans"/>
              </a:rPr>
              <a:t>Crèche Babilou</a:t>
            </a:r>
          </a:p>
          <a:p>
            <a:pPr algn="r">
              <a:lnSpc>
                <a:spcPts val="1680"/>
              </a:lnSpc>
            </a:pPr>
            <a:r>
              <a:rPr lang="en-US" sz="1200">
                <a:solidFill>
                  <a:srgbClr val="000000"/>
                </a:solidFill>
                <a:latin typeface="Open Sans"/>
                <a:ea typeface="Open Sans"/>
                <a:cs typeface="Open Sans"/>
                <a:sym typeface="Open Sans"/>
              </a:rPr>
              <a:t>Mme Aurélie Laine</a:t>
            </a:r>
          </a:p>
          <a:p>
            <a:pPr algn="r">
              <a:lnSpc>
                <a:spcPts val="1680"/>
              </a:lnSpc>
            </a:pPr>
            <a:r>
              <a:rPr lang="en-US" sz="1200">
                <a:solidFill>
                  <a:srgbClr val="000000"/>
                </a:solidFill>
                <a:latin typeface="Open Sans"/>
                <a:ea typeface="Open Sans"/>
                <a:cs typeface="Open Sans"/>
                <a:sym typeface="Open Sans"/>
              </a:rPr>
              <a:t>Directrice des Ressources Humaines</a:t>
            </a:r>
          </a:p>
          <a:p>
            <a:pPr algn="ctr">
              <a:lnSpc>
                <a:spcPts val="1680"/>
              </a:lnSpc>
            </a:pPr>
            <a:r>
              <a:rPr lang="en-US" sz="1200">
                <a:solidFill>
                  <a:srgbClr val="000000"/>
                </a:solidFill>
                <a:latin typeface="Open Sans"/>
                <a:ea typeface="Open Sans"/>
                <a:cs typeface="Open Sans"/>
                <a:sym typeface="Open Sans"/>
              </a:rPr>
              <a:t> </a:t>
            </a:r>
          </a:p>
          <a:p>
            <a:pPr algn="l">
              <a:lnSpc>
                <a:spcPts val="1680"/>
              </a:lnSpc>
            </a:pPr>
            <a:r>
              <a:rPr lang="en-US" sz="1200">
                <a:solidFill>
                  <a:srgbClr val="000000"/>
                </a:solidFill>
                <a:latin typeface="Open Sans"/>
                <a:ea typeface="Open Sans"/>
                <a:cs typeface="Open Sans"/>
                <a:sym typeface="Open Sans"/>
              </a:rPr>
              <a:t> </a:t>
            </a:r>
            <a:r>
              <a:rPr lang="en-US" sz="1200" u="sng">
                <a:solidFill>
                  <a:srgbClr val="000000"/>
                </a:solidFill>
                <a:latin typeface="Open Sans"/>
                <a:ea typeface="Open Sans"/>
                <a:cs typeface="Open Sans"/>
                <a:sym typeface="Open Sans"/>
              </a:rPr>
              <a:t>Objet :</a:t>
            </a:r>
            <a:r>
              <a:rPr lang="en-US" sz="1200">
                <a:solidFill>
                  <a:srgbClr val="000000"/>
                </a:solidFill>
                <a:latin typeface="Open Sans"/>
                <a:ea typeface="Open Sans"/>
                <a:cs typeface="Open Sans"/>
                <a:sym typeface="Open Sans"/>
              </a:rPr>
              <a:t> Candidature pour un stage d’observation</a:t>
            </a:r>
          </a:p>
          <a:p>
            <a:pPr algn="ctr">
              <a:lnSpc>
                <a:spcPts val="1680"/>
              </a:lnSpc>
            </a:pPr>
            <a:r>
              <a:rPr lang="en-US" sz="1200">
                <a:solidFill>
                  <a:srgbClr val="000000"/>
                </a:solidFill>
                <a:latin typeface="Open Sans"/>
                <a:ea typeface="Open Sans"/>
                <a:cs typeface="Open Sans"/>
                <a:sym typeface="Open Sans"/>
              </a:rPr>
              <a:t> </a:t>
            </a:r>
          </a:p>
          <a:p>
            <a:pPr algn="ctr">
              <a:lnSpc>
                <a:spcPts val="839"/>
              </a:lnSpc>
            </a:pPr>
            <a:r>
              <a:rPr lang="en-US" sz="599">
                <a:solidFill>
                  <a:srgbClr val="000000"/>
                </a:solidFill>
                <a:latin typeface="Open Sans"/>
                <a:ea typeface="Open Sans"/>
                <a:cs typeface="Open Sans"/>
                <a:sym typeface="Open Sans"/>
              </a:rPr>
              <a:t> </a:t>
            </a:r>
          </a:p>
          <a:p>
            <a:pPr algn="ctr">
              <a:lnSpc>
                <a:spcPts val="1680"/>
              </a:lnSpc>
            </a:pPr>
            <a:r>
              <a:rPr lang="en-US" sz="1200">
                <a:solidFill>
                  <a:srgbClr val="000000"/>
                </a:solidFill>
                <a:latin typeface="Open Sans"/>
                <a:ea typeface="Open Sans"/>
                <a:cs typeface="Open Sans"/>
                <a:sym typeface="Open Sans"/>
              </a:rPr>
              <a:t>Madame,</a:t>
            </a:r>
          </a:p>
          <a:p>
            <a:pPr algn="ctr">
              <a:lnSpc>
                <a:spcPts val="1680"/>
              </a:lnSpc>
            </a:pPr>
            <a:r>
              <a:rPr lang="en-US" sz="1200">
                <a:solidFill>
                  <a:srgbClr val="000000"/>
                </a:solidFill>
                <a:latin typeface="Open Sans"/>
                <a:ea typeface="Open Sans"/>
                <a:cs typeface="Open Sans"/>
                <a:sym typeface="Open Sans"/>
              </a:rPr>
              <a:t> </a:t>
            </a:r>
          </a:p>
          <a:p>
            <a:pPr algn="ctr">
              <a:lnSpc>
                <a:spcPts val="700"/>
              </a:lnSpc>
            </a:pPr>
            <a:r>
              <a:rPr lang="en-US" sz="500">
                <a:solidFill>
                  <a:srgbClr val="000000"/>
                </a:solidFill>
                <a:latin typeface="Open Sans"/>
                <a:ea typeface="Open Sans"/>
                <a:cs typeface="Open Sans"/>
                <a:sym typeface="Open Sans"/>
              </a:rPr>
              <a:t> </a:t>
            </a:r>
          </a:p>
          <a:p>
            <a:pPr algn="just">
              <a:lnSpc>
                <a:spcPts val="1680"/>
              </a:lnSpc>
            </a:pPr>
            <a:r>
              <a:rPr lang="en-US" sz="1200">
                <a:solidFill>
                  <a:srgbClr val="000000"/>
                </a:solidFill>
                <a:latin typeface="Open Sans"/>
                <a:ea typeface="Open Sans"/>
                <a:cs typeface="Open Sans"/>
                <a:sym typeface="Open Sans"/>
              </a:rPr>
              <a:t>     Actuellement élève de troisième au collège Suzanne Lipinska à Louviers, je dois effectuer, dans le cadre de ma scolarité, un stage d'observation d'une semaine en entreprise entre le 12 et le 16 janvier 2026. Ce stage a pour objectif de me sensibiliser au monde professionnel et de m'aider dans mes choix d'orientation. </a:t>
            </a:r>
          </a:p>
          <a:p>
            <a:pPr algn="just">
              <a:lnSpc>
                <a:spcPts val="1680"/>
              </a:lnSpc>
            </a:pPr>
            <a:r>
              <a:rPr lang="en-US" sz="1200">
                <a:solidFill>
                  <a:srgbClr val="000000"/>
                </a:solidFill>
                <a:latin typeface="Open Sans"/>
                <a:ea typeface="Open Sans"/>
                <a:cs typeface="Open Sans"/>
                <a:sym typeface="Open Sans"/>
              </a:rPr>
              <a:t> </a:t>
            </a:r>
          </a:p>
          <a:p>
            <a:pPr algn="just">
              <a:lnSpc>
                <a:spcPts val="1680"/>
              </a:lnSpc>
            </a:pPr>
            <a:r>
              <a:rPr lang="en-US" sz="1200">
                <a:solidFill>
                  <a:srgbClr val="000000"/>
                </a:solidFill>
                <a:latin typeface="Open Sans"/>
                <a:ea typeface="Open Sans"/>
                <a:cs typeface="Open Sans"/>
                <a:sym typeface="Open Sans"/>
              </a:rPr>
              <a:t>     Intéressée depuis toujours par l'univers de la petite enfance, j’aimerais travailler en crèche plus tard. Je suis l’aînée de quatre enfants, j’ai donc l’habitude de m’occuper de plus jeunes que moi. Je fais également du baby-sitting deux fois par mois auprès d’enfants âgés de 3 à 5 ans. </a:t>
            </a:r>
          </a:p>
          <a:p>
            <a:pPr algn="just">
              <a:lnSpc>
                <a:spcPts val="1680"/>
              </a:lnSpc>
            </a:pPr>
            <a:r>
              <a:rPr lang="en-US" sz="1200">
                <a:solidFill>
                  <a:srgbClr val="000000"/>
                </a:solidFill>
                <a:latin typeface="Open Sans"/>
                <a:ea typeface="Open Sans"/>
                <a:cs typeface="Open Sans"/>
                <a:sym typeface="Open Sans"/>
              </a:rPr>
              <a:t>     Au collège, je participe à un atelier HAS (Hygiène Alimentation Services) six heures par semaine, où je me familiarise avec les champs de métiers de la restauration et de l’entretien du linge. Cela m’aide à devenir plus autonome et organisée.</a:t>
            </a:r>
          </a:p>
          <a:p>
            <a:pPr algn="just">
              <a:lnSpc>
                <a:spcPts val="1680"/>
              </a:lnSpc>
            </a:pPr>
            <a:r>
              <a:rPr lang="en-US" sz="1200">
                <a:solidFill>
                  <a:srgbClr val="000000"/>
                </a:solidFill>
                <a:latin typeface="Open Sans"/>
                <a:ea typeface="Open Sans"/>
                <a:cs typeface="Open Sans"/>
                <a:sym typeface="Open Sans"/>
              </a:rPr>
              <a:t>     Je suis patiente, gentille et à l’écoute. Je serais heureuse de pouvoir vous aider et de découvrir le travail dans votre crèche.</a:t>
            </a:r>
          </a:p>
          <a:p>
            <a:pPr algn="just">
              <a:lnSpc>
                <a:spcPts val="1680"/>
              </a:lnSpc>
            </a:pPr>
            <a:r>
              <a:rPr lang="en-US" sz="1200">
                <a:solidFill>
                  <a:srgbClr val="000000"/>
                </a:solidFill>
                <a:latin typeface="Open Sans"/>
                <a:ea typeface="Open Sans"/>
                <a:cs typeface="Open Sans"/>
                <a:sym typeface="Open Sans"/>
              </a:rPr>
              <a:t> </a:t>
            </a:r>
          </a:p>
          <a:p>
            <a:pPr algn="just">
              <a:lnSpc>
                <a:spcPts val="1680"/>
              </a:lnSpc>
            </a:pPr>
            <a:r>
              <a:rPr lang="en-US" sz="1200">
                <a:solidFill>
                  <a:srgbClr val="000000"/>
                </a:solidFill>
                <a:latin typeface="Open Sans"/>
                <a:ea typeface="Open Sans"/>
                <a:cs typeface="Open Sans"/>
                <a:sym typeface="Open Sans"/>
              </a:rPr>
              <a:t>      Je vous remercie par avance de l'attention que vous porterez à ma candidature et reste disponible pour vous rencontrer au cours d'un entretien. </a:t>
            </a:r>
          </a:p>
          <a:p>
            <a:pPr algn="just">
              <a:lnSpc>
                <a:spcPts val="1680"/>
              </a:lnSpc>
            </a:pPr>
            <a:r>
              <a:rPr lang="en-US" sz="1200">
                <a:solidFill>
                  <a:srgbClr val="000000"/>
                </a:solidFill>
                <a:latin typeface="Open Sans"/>
                <a:ea typeface="Open Sans"/>
                <a:cs typeface="Open Sans"/>
                <a:sym typeface="Open Sans"/>
              </a:rPr>
              <a:t>Dans l'attente d'une réponse, je vous prie d'agréer, madame, mes sincères salutations.</a:t>
            </a:r>
          </a:p>
          <a:p>
            <a:pPr algn="ctr">
              <a:lnSpc>
                <a:spcPts val="1680"/>
              </a:lnSpc>
            </a:pPr>
            <a:r>
              <a:rPr lang="en-US" sz="1200">
                <a:solidFill>
                  <a:srgbClr val="000000"/>
                </a:solidFill>
                <a:latin typeface="Open Sans"/>
                <a:ea typeface="Open Sans"/>
                <a:cs typeface="Open Sans"/>
                <a:sym typeface="Open Sans"/>
              </a:rPr>
              <a:t> </a:t>
            </a:r>
          </a:p>
          <a:p>
            <a:pPr algn="ctr">
              <a:lnSpc>
                <a:spcPts val="1680"/>
              </a:lnSpc>
            </a:pPr>
            <a:endParaRPr lang="en-US" sz="1200">
              <a:solidFill>
                <a:srgbClr val="000000"/>
              </a:solidFill>
              <a:latin typeface="Open Sans"/>
              <a:ea typeface="Open Sans"/>
              <a:cs typeface="Open Sans"/>
              <a:sym typeface="Open Sans"/>
            </a:endParaRPr>
          </a:p>
          <a:p>
            <a:pPr algn="r">
              <a:lnSpc>
                <a:spcPts val="1680"/>
              </a:lnSpc>
            </a:pPr>
            <a:r>
              <a:rPr lang="en-US" sz="1200">
                <a:solidFill>
                  <a:srgbClr val="000000"/>
                </a:solidFill>
                <a:latin typeface="Open Sans"/>
                <a:ea typeface="Open Sans"/>
                <a:cs typeface="Open Sans"/>
                <a:sym typeface="Open Sans"/>
              </a:rPr>
              <a:t>Laure Jovac</a:t>
            </a:r>
          </a:p>
        </p:txBody>
      </p:sp>
      <p:sp>
        <p:nvSpPr>
          <p:cNvPr id="12" name="TextBox 12"/>
          <p:cNvSpPr txBox="1"/>
          <p:nvPr/>
        </p:nvSpPr>
        <p:spPr>
          <a:xfrm>
            <a:off x="334142" y="1124113"/>
            <a:ext cx="6899540" cy="567690"/>
          </a:xfrm>
          <a:prstGeom prst="rect">
            <a:avLst/>
          </a:prstGeom>
        </p:spPr>
        <p:txBody>
          <a:bodyPr lIns="0" tIns="0" rIns="0" bIns="0" rtlCol="0" anchor="t">
            <a:spAutoFit/>
          </a:bodyPr>
          <a:lstStyle/>
          <a:p>
            <a:pPr algn="just">
              <a:lnSpc>
                <a:spcPts val="2339"/>
              </a:lnSpc>
            </a:pPr>
            <a:r>
              <a:rPr lang="en-US" sz="1299">
                <a:solidFill>
                  <a:srgbClr val="000000"/>
                </a:solidFill>
                <a:latin typeface="Playwrite FR Moderne"/>
                <a:ea typeface="Playwrite FR Moderne"/>
                <a:cs typeface="Playwrite FR Moderne"/>
                <a:sym typeface="Playwrite FR Moderne"/>
              </a:rPr>
              <a:t>Observe cette lettre de motivation : Elle a été écrite par Laure JOVAC, élève de 3ème qui recherche un stage dans le domaine de la Petite Enfance.</a:t>
            </a:r>
          </a:p>
        </p:txBody>
      </p:sp>
      <p:sp>
        <p:nvSpPr>
          <p:cNvPr id="13" name="TextBox 13"/>
          <p:cNvSpPr txBox="1"/>
          <p:nvPr/>
        </p:nvSpPr>
        <p:spPr>
          <a:xfrm>
            <a:off x="1032036" y="258160"/>
            <a:ext cx="5024978" cy="497840"/>
          </a:xfrm>
          <a:prstGeom prst="rect">
            <a:avLst/>
          </a:prstGeom>
        </p:spPr>
        <p:txBody>
          <a:bodyPr lIns="0" tIns="0" rIns="0" bIns="0" rtlCol="0" anchor="t">
            <a:spAutoFit/>
          </a:bodyPr>
          <a:lstStyle/>
          <a:p>
            <a:pPr algn="ctr">
              <a:lnSpc>
                <a:spcPts val="4060"/>
              </a:lnSpc>
              <a:spcBef>
                <a:spcPct val="0"/>
              </a:spcBef>
            </a:pPr>
            <a:r>
              <a:rPr lang="en-US" sz="2900">
                <a:solidFill>
                  <a:srgbClr val="000000"/>
                </a:solidFill>
                <a:latin typeface="Berton"/>
                <a:ea typeface="Berton"/>
                <a:cs typeface="Berton"/>
                <a:sym typeface="Berton"/>
              </a:rPr>
              <a:t>1/ La lettre de Motivation</a:t>
            </a:r>
          </a:p>
        </p:txBody>
      </p:sp>
      <p:sp>
        <p:nvSpPr>
          <p:cNvPr id="14" name="Espace réservé du pied de page 13">
            <a:extLst>
              <a:ext uri="{FF2B5EF4-FFF2-40B4-BE49-F238E27FC236}">
                <a16:creationId xmlns:a16="http://schemas.microsoft.com/office/drawing/2014/main" id="{4660ABA6-1928-E8A4-9109-DC8CFBE0F9B6}"/>
              </a:ext>
            </a:extLst>
          </p:cNvPr>
          <p:cNvSpPr>
            <a:spLocks noGrp="1"/>
          </p:cNvSpPr>
          <p:nvPr>
            <p:ph type="ftr" sz="quarter" idx="11"/>
          </p:nvPr>
        </p:nvSpPr>
        <p:spPr>
          <a:xfrm>
            <a:off x="2256978" y="10308437"/>
            <a:ext cx="2895600" cy="365125"/>
          </a:xfrm>
        </p:spPr>
        <p:txBody>
          <a:bodyPr/>
          <a:lstStyle/>
          <a:p>
            <a:r>
              <a:rPr lang="en-US" dirty="0"/>
              <a:t>https://mimiclass.fr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0367" y="-11243"/>
            <a:ext cx="7033222" cy="8163935"/>
          </a:xfrm>
          <a:prstGeom prst="rect">
            <a:avLst/>
          </a:prstGeom>
        </p:spPr>
        <p:txBody>
          <a:bodyPr wrap="square" lIns="0" tIns="0" rIns="0" bIns="0" rtlCol="0" anchor="t">
            <a:spAutoFit/>
          </a:bodyPr>
          <a:lstStyle/>
          <a:p>
            <a:pPr algn="just">
              <a:lnSpc>
                <a:spcPts val="6499"/>
              </a:lnSpc>
            </a:pPr>
            <a:r>
              <a:rPr lang="en-US" sz="2599" dirty="0">
                <a:solidFill>
                  <a:srgbClr val="000000"/>
                </a:solidFill>
                <a:latin typeface="Railey"/>
                <a:ea typeface="Railey"/>
                <a:cs typeface="Railey"/>
                <a:sym typeface="Railey"/>
              </a:rPr>
              <a:t>        </a:t>
            </a:r>
            <a:r>
              <a:rPr lang="en-US" sz="2599" u="sng" dirty="0" err="1">
                <a:solidFill>
                  <a:srgbClr val="000000"/>
                </a:solidFill>
                <a:latin typeface="Railey"/>
                <a:ea typeface="Railey"/>
                <a:cs typeface="Railey"/>
                <a:sym typeface="Railey"/>
              </a:rPr>
              <a:t>Analyser</a:t>
            </a:r>
            <a:endParaRPr lang="en-US" sz="2599" u="sng" dirty="0">
              <a:solidFill>
                <a:srgbClr val="000000"/>
              </a:solidFill>
              <a:latin typeface="Railey"/>
              <a:ea typeface="Railey"/>
              <a:cs typeface="Railey"/>
              <a:sym typeface="Railey"/>
            </a:endParaRP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1. Pourquoi Laure écrit-elle une lettre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108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18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2. Quel type de langage utilise-t-elle ? </a:t>
            </a:r>
          </a:p>
          <a:p>
            <a:pPr algn="just">
              <a:lnSpc>
                <a:spcPts val="234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1979"/>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3. Cite trois qualités de Laure.</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1799"/>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4. Dans la lettre, souligne :</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 en rouge : les motivations de Laure</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 en bleu : les formules de politesse</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 en vert : les qualités de Laure</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 en noir : la présentation de Laure</a:t>
            </a:r>
          </a:p>
          <a:p>
            <a:pPr algn="just">
              <a:lnSpc>
                <a:spcPts val="1259"/>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En combien de parties le texte est-il divisé ? .............................................................</a:t>
            </a:r>
          </a:p>
          <a:p>
            <a:pPr algn="just">
              <a:lnSpc>
                <a:spcPts val="234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5. Réponds par VRAI ou FAUX  en t’appuyant sur la lettre de Laure :</a:t>
            </a:r>
          </a:p>
          <a:p>
            <a:pPr algn="just">
              <a:lnSpc>
                <a:spcPts val="1079"/>
              </a:lnSpc>
            </a:pPr>
            <a:endParaRPr lang="fr-FR" sz="1300" strike="noStrike" dirty="0">
              <a:solidFill>
                <a:srgbClr val="000000"/>
              </a:solidFill>
              <a:latin typeface="Playwrite FR Moderne"/>
              <a:ea typeface="Playwrite FR Moderne"/>
              <a:cs typeface="Playwrite FR Moderne"/>
              <a:sym typeface="Playwrite FR Moderne"/>
            </a:endParaRP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Une lettre de motivation peut faire 3 pages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On doit expliquer pourquoi on veut faire le stage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On peut écrire "Salut Madame"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Il faut parler de ses qualités : ...........................</a:t>
            </a:r>
          </a:p>
          <a:p>
            <a:pPr algn="just">
              <a:lnSpc>
                <a:spcPts val="234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6. Complète le texte suivant :</a:t>
            </a:r>
          </a:p>
        </p:txBody>
      </p:sp>
      <p:grpSp>
        <p:nvGrpSpPr>
          <p:cNvPr id="3" name="Group 3"/>
          <p:cNvGrpSpPr/>
          <p:nvPr/>
        </p:nvGrpSpPr>
        <p:grpSpPr>
          <a:xfrm>
            <a:off x="1561952" y="2139356"/>
            <a:ext cx="1104479" cy="472567"/>
            <a:chOff x="0" y="0"/>
            <a:chExt cx="234560" cy="100360"/>
          </a:xfrm>
        </p:grpSpPr>
        <p:sp>
          <p:nvSpPr>
            <p:cNvPr id="4" name="Freeform 4"/>
            <p:cNvSpPr/>
            <p:nvPr/>
          </p:nvSpPr>
          <p:spPr>
            <a:xfrm>
              <a:off x="0" y="0"/>
              <a:ext cx="234560" cy="100360"/>
            </a:xfrm>
            <a:custGeom>
              <a:avLst/>
              <a:gdLst/>
              <a:ahLst/>
              <a:cxnLst/>
              <a:rect l="l" t="t" r="r" b="b"/>
              <a:pathLst>
                <a:path w="234560" h="100360">
                  <a:moveTo>
                    <a:pt x="50180" y="0"/>
                  </a:moveTo>
                  <a:lnTo>
                    <a:pt x="184380" y="0"/>
                  </a:lnTo>
                  <a:cubicBezTo>
                    <a:pt x="212094" y="0"/>
                    <a:pt x="234560" y="22466"/>
                    <a:pt x="234560" y="50180"/>
                  </a:cubicBezTo>
                  <a:lnTo>
                    <a:pt x="234560" y="50180"/>
                  </a:lnTo>
                  <a:cubicBezTo>
                    <a:pt x="234560" y="63488"/>
                    <a:pt x="229273" y="76252"/>
                    <a:pt x="219863" y="85662"/>
                  </a:cubicBezTo>
                  <a:cubicBezTo>
                    <a:pt x="210452" y="95073"/>
                    <a:pt x="197689" y="100360"/>
                    <a:pt x="184380" y="100360"/>
                  </a:cubicBezTo>
                  <a:lnTo>
                    <a:pt x="50180" y="100360"/>
                  </a:lnTo>
                  <a:cubicBezTo>
                    <a:pt x="36871" y="100360"/>
                    <a:pt x="24108" y="95073"/>
                    <a:pt x="14697" y="85662"/>
                  </a:cubicBezTo>
                  <a:cubicBezTo>
                    <a:pt x="5287" y="76252"/>
                    <a:pt x="0" y="63488"/>
                    <a:pt x="0" y="50180"/>
                  </a:cubicBezTo>
                  <a:lnTo>
                    <a:pt x="0" y="50180"/>
                  </a:lnTo>
                  <a:cubicBezTo>
                    <a:pt x="0" y="36871"/>
                    <a:pt x="5287" y="24108"/>
                    <a:pt x="14697" y="14697"/>
                  </a:cubicBezTo>
                  <a:cubicBezTo>
                    <a:pt x="24108" y="5287"/>
                    <a:pt x="36871" y="0"/>
                    <a:pt x="50180" y="0"/>
                  </a:cubicBezTo>
                  <a:close/>
                </a:path>
              </a:pathLst>
            </a:custGeom>
            <a:solidFill>
              <a:srgbClr val="98D1E6"/>
            </a:solidFill>
            <a:ln cap="rnd">
              <a:noFill/>
              <a:prstDash val="solid"/>
              <a:round/>
            </a:ln>
          </p:spPr>
        </p:sp>
        <p:sp>
          <p:nvSpPr>
            <p:cNvPr id="5" name="TextBox 5"/>
            <p:cNvSpPr txBox="1"/>
            <p:nvPr/>
          </p:nvSpPr>
          <p:spPr>
            <a:xfrm>
              <a:off x="0" y="28575"/>
              <a:ext cx="234560" cy="71785"/>
            </a:xfrm>
            <a:prstGeom prst="rect">
              <a:avLst/>
            </a:prstGeom>
          </p:spPr>
          <p:txBody>
            <a:bodyPr lIns="50800" tIns="50800" rIns="50800" bIns="50800" rtlCol="0" anchor="ctr"/>
            <a:lstStyle/>
            <a:p>
              <a:pPr marL="0" lvl="0" indent="0" algn="ctr">
                <a:lnSpc>
                  <a:spcPts val="1299"/>
                </a:lnSpc>
                <a:spcBef>
                  <a:spcPct val="0"/>
                </a:spcBef>
              </a:pPr>
              <a:r>
                <a:rPr lang="fr-FR" sz="1299" dirty="0">
                  <a:solidFill>
                    <a:srgbClr val="000000"/>
                  </a:solidFill>
                  <a:latin typeface="Playwrite FR Moderne"/>
                  <a:ea typeface="Playwrite FR Moderne"/>
                  <a:cs typeface="Playwrite FR Moderne"/>
                  <a:sym typeface="Playwrite FR Moderne"/>
                </a:rPr>
                <a:t>familier</a:t>
              </a:r>
            </a:p>
          </p:txBody>
        </p:sp>
      </p:grpSp>
      <p:grpSp>
        <p:nvGrpSpPr>
          <p:cNvPr id="6" name="Group 6"/>
          <p:cNvGrpSpPr/>
          <p:nvPr/>
        </p:nvGrpSpPr>
        <p:grpSpPr>
          <a:xfrm>
            <a:off x="3448500" y="2139356"/>
            <a:ext cx="1104479" cy="472567"/>
            <a:chOff x="0" y="0"/>
            <a:chExt cx="234560" cy="100360"/>
          </a:xfrm>
        </p:grpSpPr>
        <p:sp>
          <p:nvSpPr>
            <p:cNvPr id="7" name="Freeform 7"/>
            <p:cNvSpPr/>
            <p:nvPr/>
          </p:nvSpPr>
          <p:spPr>
            <a:xfrm>
              <a:off x="0" y="0"/>
              <a:ext cx="234560" cy="100360"/>
            </a:xfrm>
            <a:custGeom>
              <a:avLst/>
              <a:gdLst/>
              <a:ahLst/>
              <a:cxnLst/>
              <a:rect l="l" t="t" r="r" b="b"/>
              <a:pathLst>
                <a:path w="234560" h="100360">
                  <a:moveTo>
                    <a:pt x="50180" y="0"/>
                  </a:moveTo>
                  <a:lnTo>
                    <a:pt x="184380" y="0"/>
                  </a:lnTo>
                  <a:cubicBezTo>
                    <a:pt x="212094" y="0"/>
                    <a:pt x="234560" y="22466"/>
                    <a:pt x="234560" y="50180"/>
                  </a:cubicBezTo>
                  <a:lnTo>
                    <a:pt x="234560" y="50180"/>
                  </a:lnTo>
                  <a:cubicBezTo>
                    <a:pt x="234560" y="63488"/>
                    <a:pt x="229273" y="76252"/>
                    <a:pt x="219863" y="85662"/>
                  </a:cubicBezTo>
                  <a:cubicBezTo>
                    <a:pt x="210452" y="95073"/>
                    <a:pt x="197689" y="100360"/>
                    <a:pt x="184380" y="100360"/>
                  </a:cubicBezTo>
                  <a:lnTo>
                    <a:pt x="50180" y="100360"/>
                  </a:lnTo>
                  <a:cubicBezTo>
                    <a:pt x="36871" y="100360"/>
                    <a:pt x="24108" y="95073"/>
                    <a:pt x="14697" y="85662"/>
                  </a:cubicBezTo>
                  <a:cubicBezTo>
                    <a:pt x="5287" y="76252"/>
                    <a:pt x="0" y="63488"/>
                    <a:pt x="0" y="50180"/>
                  </a:cubicBezTo>
                  <a:lnTo>
                    <a:pt x="0" y="50180"/>
                  </a:lnTo>
                  <a:cubicBezTo>
                    <a:pt x="0" y="36871"/>
                    <a:pt x="5287" y="24108"/>
                    <a:pt x="14697" y="14697"/>
                  </a:cubicBezTo>
                  <a:cubicBezTo>
                    <a:pt x="24108" y="5287"/>
                    <a:pt x="36871" y="0"/>
                    <a:pt x="50180" y="0"/>
                  </a:cubicBezTo>
                  <a:close/>
                </a:path>
              </a:pathLst>
            </a:custGeom>
            <a:solidFill>
              <a:srgbClr val="98D1E6"/>
            </a:solidFill>
            <a:ln cap="rnd">
              <a:noFill/>
              <a:prstDash val="solid"/>
              <a:round/>
            </a:ln>
          </p:spPr>
        </p:sp>
        <p:sp>
          <p:nvSpPr>
            <p:cNvPr id="8" name="TextBox 8"/>
            <p:cNvSpPr txBox="1"/>
            <p:nvPr/>
          </p:nvSpPr>
          <p:spPr>
            <a:xfrm>
              <a:off x="0" y="28575"/>
              <a:ext cx="234560" cy="71785"/>
            </a:xfrm>
            <a:prstGeom prst="rect">
              <a:avLst/>
            </a:prstGeom>
          </p:spPr>
          <p:txBody>
            <a:bodyPr lIns="50800" tIns="50800" rIns="50800" bIns="50800" rtlCol="0" anchor="ctr"/>
            <a:lstStyle/>
            <a:p>
              <a:pPr marL="0" lvl="0" indent="0" algn="ctr">
                <a:lnSpc>
                  <a:spcPts val="1299"/>
                </a:lnSpc>
                <a:spcBef>
                  <a:spcPct val="0"/>
                </a:spcBef>
              </a:pPr>
              <a:r>
                <a:rPr lang="fr-FR" sz="1299" dirty="0">
                  <a:solidFill>
                    <a:srgbClr val="000000"/>
                  </a:solidFill>
                  <a:latin typeface="Playwrite FR Moderne"/>
                  <a:ea typeface="Playwrite FR Moderne"/>
                  <a:cs typeface="Playwrite FR Moderne"/>
                  <a:sym typeface="Playwrite FR Moderne"/>
                </a:rPr>
                <a:t>courant</a:t>
              </a:r>
            </a:p>
          </p:txBody>
        </p:sp>
      </p:grpSp>
      <p:grpSp>
        <p:nvGrpSpPr>
          <p:cNvPr id="9" name="Group 9"/>
          <p:cNvGrpSpPr/>
          <p:nvPr/>
        </p:nvGrpSpPr>
        <p:grpSpPr>
          <a:xfrm>
            <a:off x="5235988" y="2139356"/>
            <a:ext cx="1104479" cy="472567"/>
            <a:chOff x="0" y="0"/>
            <a:chExt cx="234560" cy="100360"/>
          </a:xfrm>
        </p:grpSpPr>
        <p:sp>
          <p:nvSpPr>
            <p:cNvPr id="10" name="Freeform 10"/>
            <p:cNvSpPr/>
            <p:nvPr/>
          </p:nvSpPr>
          <p:spPr>
            <a:xfrm>
              <a:off x="0" y="0"/>
              <a:ext cx="234560" cy="100360"/>
            </a:xfrm>
            <a:custGeom>
              <a:avLst/>
              <a:gdLst/>
              <a:ahLst/>
              <a:cxnLst/>
              <a:rect l="l" t="t" r="r" b="b"/>
              <a:pathLst>
                <a:path w="234560" h="100360">
                  <a:moveTo>
                    <a:pt x="50180" y="0"/>
                  </a:moveTo>
                  <a:lnTo>
                    <a:pt x="184380" y="0"/>
                  </a:lnTo>
                  <a:cubicBezTo>
                    <a:pt x="212094" y="0"/>
                    <a:pt x="234560" y="22466"/>
                    <a:pt x="234560" y="50180"/>
                  </a:cubicBezTo>
                  <a:lnTo>
                    <a:pt x="234560" y="50180"/>
                  </a:lnTo>
                  <a:cubicBezTo>
                    <a:pt x="234560" y="63488"/>
                    <a:pt x="229273" y="76252"/>
                    <a:pt x="219863" y="85662"/>
                  </a:cubicBezTo>
                  <a:cubicBezTo>
                    <a:pt x="210452" y="95073"/>
                    <a:pt x="197689" y="100360"/>
                    <a:pt x="184380" y="100360"/>
                  </a:cubicBezTo>
                  <a:lnTo>
                    <a:pt x="50180" y="100360"/>
                  </a:lnTo>
                  <a:cubicBezTo>
                    <a:pt x="36871" y="100360"/>
                    <a:pt x="24108" y="95073"/>
                    <a:pt x="14697" y="85662"/>
                  </a:cubicBezTo>
                  <a:cubicBezTo>
                    <a:pt x="5287" y="76252"/>
                    <a:pt x="0" y="63488"/>
                    <a:pt x="0" y="50180"/>
                  </a:cubicBezTo>
                  <a:lnTo>
                    <a:pt x="0" y="50180"/>
                  </a:lnTo>
                  <a:cubicBezTo>
                    <a:pt x="0" y="36871"/>
                    <a:pt x="5287" y="24108"/>
                    <a:pt x="14697" y="14697"/>
                  </a:cubicBezTo>
                  <a:cubicBezTo>
                    <a:pt x="24108" y="5287"/>
                    <a:pt x="36871" y="0"/>
                    <a:pt x="50180" y="0"/>
                  </a:cubicBezTo>
                  <a:close/>
                </a:path>
              </a:pathLst>
            </a:custGeom>
            <a:solidFill>
              <a:srgbClr val="98D1E6"/>
            </a:solidFill>
            <a:ln cap="rnd">
              <a:noFill/>
              <a:prstDash val="solid"/>
              <a:round/>
            </a:ln>
          </p:spPr>
        </p:sp>
        <p:sp>
          <p:nvSpPr>
            <p:cNvPr id="11" name="TextBox 11"/>
            <p:cNvSpPr txBox="1"/>
            <p:nvPr/>
          </p:nvSpPr>
          <p:spPr>
            <a:xfrm>
              <a:off x="0" y="28575"/>
              <a:ext cx="234560" cy="71785"/>
            </a:xfrm>
            <a:prstGeom prst="rect">
              <a:avLst/>
            </a:prstGeom>
          </p:spPr>
          <p:txBody>
            <a:bodyPr lIns="50800" tIns="50800" rIns="50800" bIns="50800" rtlCol="0" anchor="ctr"/>
            <a:lstStyle/>
            <a:p>
              <a:pPr marL="0" lvl="0" indent="0" algn="ctr">
                <a:lnSpc>
                  <a:spcPts val="1299"/>
                </a:lnSpc>
                <a:spcBef>
                  <a:spcPct val="0"/>
                </a:spcBef>
              </a:pPr>
              <a:r>
                <a:rPr lang="fr-FR" sz="1299" dirty="0">
                  <a:solidFill>
                    <a:srgbClr val="000000"/>
                  </a:solidFill>
                  <a:latin typeface="Playwrite FR Moderne"/>
                  <a:ea typeface="Playwrite FR Moderne"/>
                  <a:cs typeface="Playwrite FR Moderne"/>
                  <a:sym typeface="Playwrite FR Moderne"/>
                </a:rPr>
                <a:t>soutenu</a:t>
              </a:r>
            </a:p>
          </p:txBody>
        </p:sp>
      </p:grpSp>
      <p:grpSp>
        <p:nvGrpSpPr>
          <p:cNvPr id="12" name="Group 12"/>
          <p:cNvGrpSpPr/>
          <p:nvPr/>
        </p:nvGrpSpPr>
        <p:grpSpPr>
          <a:xfrm>
            <a:off x="260367" y="8427857"/>
            <a:ext cx="6376267" cy="1508143"/>
            <a:chOff x="0" y="0"/>
            <a:chExt cx="11522787" cy="2725420"/>
          </a:xfrm>
        </p:grpSpPr>
        <p:sp>
          <p:nvSpPr>
            <p:cNvPr id="13" name="Freeform 13"/>
            <p:cNvSpPr/>
            <p:nvPr/>
          </p:nvSpPr>
          <p:spPr>
            <a:xfrm>
              <a:off x="184150" y="92710"/>
              <a:ext cx="11295457" cy="2552700"/>
            </a:xfrm>
            <a:custGeom>
              <a:avLst/>
              <a:gdLst/>
              <a:ahLst/>
              <a:cxnLst/>
              <a:rect l="l" t="t" r="r" b="b"/>
              <a:pathLst>
                <a:path w="11295457" h="2552700">
                  <a:moveTo>
                    <a:pt x="10019107" y="0"/>
                  </a:moveTo>
                  <a:cubicBezTo>
                    <a:pt x="10722687" y="0"/>
                    <a:pt x="11295457" y="572770"/>
                    <a:pt x="11295457" y="1276350"/>
                  </a:cubicBezTo>
                  <a:cubicBezTo>
                    <a:pt x="11295457" y="1979930"/>
                    <a:pt x="10722687" y="2552700"/>
                    <a:pt x="10019107" y="2552700"/>
                  </a:cubicBezTo>
                  <a:lnTo>
                    <a:pt x="0" y="2552700"/>
                  </a:lnTo>
                  <a:lnTo>
                    <a:pt x="440690" y="2087880"/>
                  </a:lnTo>
                  <a:lnTo>
                    <a:pt x="440690" y="1751330"/>
                  </a:lnTo>
                  <a:cubicBezTo>
                    <a:pt x="441960" y="784860"/>
                    <a:pt x="1226820" y="0"/>
                    <a:pt x="2192020" y="0"/>
                  </a:cubicBezTo>
                  <a:lnTo>
                    <a:pt x="10019107" y="0"/>
                  </a:lnTo>
                  <a:close/>
                </a:path>
              </a:pathLst>
            </a:custGeom>
            <a:solidFill>
              <a:srgbClr val="FFFFFF"/>
            </a:solidFill>
          </p:spPr>
        </p:sp>
        <p:sp>
          <p:nvSpPr>
            <p:cNvPr id="14" name="Freeform 14"/>
            <p:cNvSpPr/>
            <p:nvPr/>
          </p:nvSpPr>
          <p:spPr>
            <a:xfrm>
              <a:off x="0" y="0"/>
              <a:ext cx="11522787" cy="2725420"/>
            </a:xfrm>
            <a:custGeom>
              <a:avLst/>
              <a:gdLst/>
              <a:ahLst/>
              <a:cxnLst/>
              <a:rect l="l" t="t" r="r" b="b"/>
              <a:pathLst>
                <a:path w="11522787" h="2725420">
                  <a:moveTo>
                    <a:pt x="10160077" y="0"/>
                  </a:moveTo>
                  <a:cubicBezTo>
                    <a:pt x="10910646" y="0"/>
                    <a:pt x="11522787" y="610870"/>
                    <a:pt x="11522787" y="1362710"/>
                  </a:cubicBezTo>
                  <a:cubicBezTo>
                    <a:pt x="11522787" y="2114550"/>
                    <a:pt x="10911917" y="2725420"/>
                    <a:pt x="10160077" y="2725420"/>
                  </a:cubicBezTo>
                  <a:lnTo>
                    <a:pt x="0" y="2725420"/>
                  </a:lnTo>
                  <a:lnTo>
                    <a:pt x="595630" y="2096770"/>
                  </a:lnTo>
                  <a:lnTo>
                    <a:pt x="595630" y="1821180"/>
                  </a:lnTo>
                  <a:cubicBezTo>
                    <a:pt x="595630" y="817880"/>
                    <a:pt x="1413510" y="0"/>
                    <a:pt x="2418080" y="0"/>
                  </a:cubicBezTo>
                  <a:lnTo>
                    <a:pt x="10160077" y="0"/>
                  </a:lnTo>
                  <a:close/>
                  <a:moveTo>
                    <a:pt x="11395787" y="1362710"/>
                  </a:moveTo>
                  <a:cubicBezTo>
                    <a:pt x="11395787" y="681990"/>
                    <a:pt x="10842067" y="127000"/>
                    <a:pt x="10160077" y="127000"/>
                  </a:cubicBezTo>
                  <a:lnTo>
                    <a:pt x="2418080" y="127000"/>
                  </a:lnTo>
                  <a:cubicBezTo>
                    <a:pt x="1483360" y="127000"/>
                    <a:pt x="722630" y="887730"/>
                    <a:pt x="722630" y="1822450"/>
                  </a:cubicBezTo>
                  <a:lnTo>
                    <a:pt x="722630" y="2147570"/>
                  </a:lnTo>
                  <a:lnTo>
                    <a:pt x="295910" y="2598420"/>
                  </a:lnTo>
                  <a:lnTo>
                    <a:pt x="10160077" y="2598420"/>
                  </a:lnTo>
                  <a:cubicBezTo>
                    <a:pt x="10840796" y="2598420"/>
                    <a:pt x="11395787" y="2044700"/>
                    <a:pt x="11395787" y="1362710"/>
                  </a:cubicBezTo>
                  <a:close/>
                </a:path>
              </a:pathLst>
            </a:custGeom>
            <a:solidFill>
              <a:srgbClr val="5DAAC6"/>
            </a:solidFill>
          </p:spPr>
        </p:sp>
      </p:grpSp>
      <p:sp>
        <p:nvSpPr>
          <p:cNvPr id="15" name="Freeform 15"/>
          <p:cNvSpPr/>
          <p:nvPr/>
        </p:nvSpPr>
        <p:spPr>
          <a:xfrm flipH="1">
            <a:off x="120650" y="115462"/>
            <a:ext cx="780908" cy="698913"/>
          </a:xfrm>
          <a:custGeom>
            <a:avLst/>
            <a:gdLst/>
            <a:ahLst/>
            <a:cxnLst/>
            <a:rect l="l" t="t" r="r" b="b"/>
            <a:pathLst>
              <a:path w="780908" h="698913">
                <a:moveTo>
                  <a:pt x="780908" y="0"/>
                </a:moveTo>
                <a:lnTo>
                  <a:pt x="0" y="0"/>
                </a:lnTo>
                <a:lnTo>
                  <a:pt x="0" y="698913"/>
                </a:lnTo>
                <a:lnTo>
                  <a:pt x="780908" y="698913"/>
                </a:lnTo>
                <a:lnTo>
                  <a:pt x="78090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TextBox 16"/>
          <p:cNvSpPr txBox="1"/>
          <p:nvPr/>
        </p:nvSpPr>
        <p:spPr>
          <a:xfrm>
            <a:off x="1043080" y="8564709"/>
            <a:ext cx="5297388" cy="1158240"/>
          </a:xfrm>
          <a:prstGeom prst="rect">
            <a:avLst/>
          </a:prstGeom>
        </p:spPr>
        <p:txBody>
          <a:bodyPr lIns="0" tIns="0" rIns="0" bIns="0" rtlCol="0" anchor="t">
            <a:spAutoFit/>
          </a:bodyPr>
          <a:lstStyle/>
          <a:p>
            <a:pPr algn="l">
              <a:lnSpc>
                <a:spcPts val="2339"/>
              </a:lnSpc>
            </a:pPr>
            <a:r>
              <a:rPr lang="fr-FR" sz="1299" dirty="0">
                <a:solidFill>
                  <a:srgbClr val="000000"/>
                </a:solidFill>
                <a:latin typeface="Playwrite FR Moderne"/>
                <a:ea typeface="Playwrite FR Moderne"/>
                <a:cs typeface="Playwrite FR Moderne"/>
                <a:sym typeface="Playwrite FR Moderne"/>
              </a:rPr>
              <a:t>Une lettre de motivation doit faire ............ page maximum. Elle est adressée à un .................................... pour lui faire part de ta volonté, de tes ............................... et de ton intérêt à effectuer un stage dans son .................................... .</a:t>
            </a:r>
          </a:p>
        </p:txBody>
      </p:sp>
      <p:sp>
        <p:nvSpPr>
          <p:cNvPr id="17" name="Espace réservé du pied de page 16">
            <a:extLst>
              <a:ext uri="{FF2B5EF4-FFF2-40B4-BE49-F238E27FC236}">
                <a16:creationId xmlns:a16="http://schemas.microsoft.com/office/drawing/2014/main" id="{CF5351E2-8CB1-C4F1-670B-3F42E8E2BCC9}"/>
              </a:ext>
            </a:extLst>
          </p:cNvPr>
          <p:cNvSpPr>
            <a:spLocks noGrp="1"/>
          </p:cNvSpPr>
          <p:nvPr>
            <p:ph type="ftr" sz="quarter" idx="11"/>
          </p:nvPr>
        </p:nvSpPr>
        <p:spPr>
          <a:xfrm>
            <a:off x="2039704" y="10375389"/>
            <a:ext cx="2895600" cy="365125"/>
          </a:xfrm>
        </p:spPr>
        <p:txBody>
          <a:bodyPr/>
          <a:lstStyle/>
          <a:p>
            <a:r>
              <a:rPr lang="en-US" dirty="0"/>
              <a:t>https://mimiclass.fr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8437" y="-225001"/>
            <a:ext cx="6794770" cy="3781805"/>
          </a:xfrm>
          <a:prstGeom prst="rect">
            <a:avLst/>
          </a:prstGeom>
        </p:spPr>
        <p:txBody>
          <a:bodyPr wrap="square" lIns="0" tIns="0" rIns="0" bIns="0" rtlCol="0" anchor="t">
            <a:spAutoFit/>
          </a:bodyPr>
          <a:lstStyle/>
          <a:p>
            <a:pPr algn="l">
              <a:lnSpc>
                <a:spcPts val="7500"/>
              </a:lnSpc>
            </a:pPr>
            <a:r>
              <a:rPr lang="en-US" sz="3000" u="sng" dirty="0" err="1">
                <a:solidFill>
                  <a:srgbClr val="000000"/>
                </a:solidFill>
                <a:latin typeface="Railey"/>
                <a:ea typeface="Railey"/>
                <a:cs typeface="Railey"/>
                <a:sym typeface="Railey"/>
              </a:rPr>
              <a:t>Présenter</a:t>
            </a:r>
            <a:endParaRPr lang="en-US" sz="3000" u="sng" dirty="0">
              <a:solidFill>
                <a:srgbClr val="000000"/>
              </a:solidFill>
              <a:latin typeface="Railey"/>
              <a:ea typeface="Railey"/>
              <a:cs typeface="Railey"/>
              <a:sym typeface="Railey"/>
            </a:endParaRPr>
          </a:p>
          <a:p>
            <a:pPr algn="just">
              <a:lnSpc>
                <a:spcPts val="3249"/>
              </a:lnSpc>
            </a:pPr>
            <a:r>
              <a:rPr lang="fr-FR" sz="1299" dirty="0">
                <a:solidFill>
                  <a:srgbClr val="000000"/>
                </a:solidFill>
                <a:latin typeface="Playwrite FR Moderne"/>
                <a:ea typeface="Playwrite FR Moderne"/>
                <a:cs typeface="Playwrite FR Moderne"/>
                <a:sym typeface="Playwrite FR Moderne"/>
              </a:rPr>
              <a:t>Indique sur la lettre de Laure le chiffre qui correspond à chacun des éléments :</a:t>
            </a:r>
          </a:p>
          <a:p>
            <a:pPr algn="just">
              <a:lnSpc>
                <a:spcPts val="3249"/>
              </a:lnSpc>
            </a:pPr>
            <a:r>
              <a:rPr lang="fr-FR" sz="1299" dirty="0">
                <a:solidFill>
                  <a:srgbClr val="000000"/>
                </a:solidFill>
                <a:latin typeface="Playwrite FR Moderne"/>
                <a:ea typeface="Playwrite FR Moderne"/>
                <a:cs typeface="Playwrite FR Moderne"/>
                <a:sym typeface="Playwrite FR Moderne"/>
              </a:rPr>
              <a:t>     </a:t>
            </a:r>
            <a:r>
              <a:rPr lang="fr-FR" sz="1299" dirty="0">
                <a:solidFill>
                  <a:srgbClr val="04697B"/>
                </a:solidFill>
                <a:latin typeface="Playwrite FR Moderne"/>
                <a:ea typeface="Playwrite FR Moderne"/>
                <a:cs typeface="Playwrite FR Moderne"/>
                <a:sym typeface="Playwrite FR Moderne"/>
              </a:rPr>
              <a:t>1/ L’objet :</a:t>
            </a:r>
            <a:r>
              <a:rPr lang="fr-FR" sz="1299" dirty="0">
                <a:solidFill>
                  <a:srgbClr val="000000"/>
                </a:solidFill>
                <a:latin typeface="Playwrite FR Moderne"/>
                <a:ea typeface="Playwrite FR Moderne"/>
                <a:cs typeface="Playwrite FR Moderne"/>
                <a:sym typeface="Playwrite FR Moderne"/>
              </a:rPr>
              <a:t> indique pourquoi on écrit la lettre         </a:t>
            </a:r>
          </a:p>
          <a:p>
            <a:pPr algn="just">
              <a:lnSpc>
                <a:spcPts val="3249"/>
              </a:lnSpc>
            </a:pPr>
            <a:r>
              <a:rPr lang="fr-FR" sz="1299" dirty="0">
                <a:solidFill>
                  <a:srgbClr val="04697B"/>
                </a:solidFill>
                <a:latin typeface="Playwrite FR Moderne"/>
                <a:ea typeface="Playwrite FR Moderne"/>
                <a:cs typeface="Playwrite FR Moderne"/>
                <a:sym typeface="Playwrite FR Moderne"/>
              </a:rPr>
              <a:t>     2/ Le destinataire :</a:t>
            </a:r>
            <a:r>
              <a:rPr lang="fr-FR" sz="1299" dirty="0">
                <a:solidFill>
                  <a:srgbClr val="000000"/>
                </a:solidFill>
                <a:latin typeface="Playwrite FR Moderne"/>
                <a:ea typeface="Playwrite FR Moderne"/>
                <a:cs typeface="Playwrite FR Moderne"/>
                <a:sym typeface="Playwrite FR Moderne"/>
              </a:rPr>
              <a:t> personne à qui on écrit la lettre</a:t>
            </a:r>
          </a:p>
          <a:p>
            <a:pPr algn="just">
              <a:lnSpc>
                <a:spcPts val="3249"/>
              </a:lnSpc>
            </a:pPr>
            <a:r>
              <a:rPr lang="fr-FR" sz="1299" dirty="0">
                <a:solidFill>
                  <a:srgbClr val="000000"/>
                </a:solidFill>
                <a:latin typeface="Playwrite FR Moderne"/>
                <a:ea typeface="Playwrite FR Moderne"/>
                <a:cs typeface="Playwrite FR Moderne"/>
                <a:sym typeface="Playwrite FR Moderne"/>
              </a:rPr>
              <a:t>     </a:t>
            </a:r>
            <a:r>
              <a:rPr lang="fr-FR" sz="1299" dirty="0">
                <a:solidFill>
                  <a:srgbClr val="04697B"/>
                </a:solidFill>
                <a:latin typeface="Playwrite FR Moderne"/>
                <a:ea typeface="Playwrite FR Moderne"/>
                <a:cs typeface="Playwrite FR Moderne"/>
                <a:sym typeface="Playwrite FR Moderne"/>
              </a:rPr>
              <a:t>3/ L’expéditeur :</a:t>
            </a:r>
            <a:r>
              <a:rPr lang="fr-FR" sz="1299" dirty="0">
                <a:solidFill>
                  <a:srgbClr val="000000"/>
                </a:solidFill>
                <a:latin typeface="Playwrite FR Moderne"/>
                <a:ea typeface="Playwrite FR Moderne"/>
                <a:cs typeface="Playwrite FR Moderne"/>
                <a:sym typeface="Playwrite FR Moderne"/>
              </a:rPr>
              <a:t> celui qui écrit la lettre</a:t>
            </a:r>
          </a:p>
          <a:p>
            <a:pPr algn="just">
              <a:lnSpc>
                <a:spcPts val="3249"/>
              </a:lnSpc>
            </a:pPr>
            <a:r>
              <a:rPr lang="fr-FR" sz="1299" dirty="0">
                <a:solidFill>
                  <a:srgbClr val="000000"/>
                </a:solidFill>
                <a:latin typeface="Playwrite FR Moderne"/>
                <a:ea typeface="Playwrite FR Moderne"/>
                <a:cs typeface="Playwrite FR Moderne"/>
                <a:sym typeface="Playwrite FR Moderne"/>
              </a:rPr>
              <a:t>     </a:t>
            </a:r>
            <a:r>
              <a:rPr lang="fr-FR" sz="1299" dirty="0">
                <a:solidFill>
                  <a:srgbClr val="04697B"/>
                </a:solidFill>
                <a:latin typeface="Playwrite FR Moderne"/>
                <a:ea typeface="Playwrite FR Moderne"/>
                <a:cs typeface="Playwrite FR Moderne"/>
                <a:sym typeface="Playwrite FR Moderne"/>
              </a:rPr>
              <a:t>4/ La formule d’appel :</a:t>
            </a:r>
            <a:r>
              <a:rPr lang="fr-FR" sz="1299" dirty="0">
                <a:solidFill>
                  <a:srgbClr val="000000"/>
                </a:solidFill>
                <a:latin typeface="Playwrite FR Moderne"/>
                <a:ea typeface="Playwrite FR Moderne"/>
                <a:cs typeface="Playwrite FR Moderne"/>
                <a:sym typeface="Playwrite FR Moderne"/>
              </a:rPr>
              <a:t> formule pour introduire la lettre (Madame, Monsieur..)</a:t>
            </a:r>
          </a:p>
          <a:p>
            <a:pPr algn="just">
              <a:lnSpc>
                <a:spcPts val="3249"/>
              </a:lnSpc>
            </a:pPr>
            <a:r>
              <a:rPr lang="fr-FR" sz="1299" dirty="0">
                <a:solidFill>
                  <a:srgbClr val="000000"/>
                </a:solidFill>
                <a:latin typeface="Playwrite FR Moderne"/>
                <a:ea typeface="Playwrite FR Moderne"/>
                <a:cs typeface="Playwrite FR Moderne"/>
                <a:sym typeface="Playwrite FR Moderne"/>
              </a:rPr>
              <a:t>      </a:t>
            </a:r>
            <a:r>
              <a:rPr lang="fr-FR" sz="1299" dirty="0">
                <a:solidFill>
                  <a:srgbClr val="04697B"/>
                </a:solidFill>
                <a:latin typeface="Playwrite FR Moderne"/>
                <a:ea typeface="Playwrite FR Moderne"/>
                <a:cs typeface="Playwrite FR Moderne"/>
                <a:sym typeface="Playwrite FR Moderne"/>
              </a:rPr>
              <a:t>5/ La formule de politesse </a:t>
            </a:r>
            <a:r>
              <a:rPr lang="fr-FR" sz="1299" dirty="0">
                <a:solidFill>
                  <a:srgbClr val="000000"/>
                </a:solidFill>
                <a:latin typeface="Playwrite FR Moderne"/>
                <a:ea typeface="Playwrite FR Moderne"/>
                <a:cs typeface="Playwrite FR Moderne"/>
                <a:sym typeface="Playwrite FR Moderne"/>
              </a:rPr>
              <a:t>                      </a:t>
            </a:r>
            <a:r>
              <a:rPr lang="fr-FR" sz="1299" dirty="0">
                <a:solidFill>
                  <a:srgbClr val="04697B"/>
                </a:solidFill>
                <a:latin typeface="Playwrite FR Moderne"/>
                <a:ea typeface="Playwrite FR Moderne"/>
                <a:cs typeface="Playwrite FR Moderne"/>
                <a:sym typeface="Playwrite FR Moderne"/>
              </a:rPr>
              <a:t>6/ Les motivations et qualités</a:t>
            </a:r>
          </a:p>
          <a:p>
            <a:pPr algn="just">
              <a:lnSpc>
                <a:spcPts val="3249"/>
              </a:lnSpc>
            </a:pPr>
            <a:r>
              <a:rPr lang="fr-FR" sz="1299" dirty="0">
                <a:solidFill>
                  <a:srgbClr val="000000"/>
                </a:solidFill>
                <a:latin typeface="Playwrite FR Moderne"/>
                <a:ea typeface="Playwrite FR Moderne"/>
                <a:cs typeface="Playwrite FR Moderne"/>
                <a:sym typeface="Playwrite FR Moderne"/>
              </a:rPr>
              <a:t>     </a:t>
            </a:r>
            <a:r>
              <a:rPr lang="fr-FR" sz="1299" dirty="0">
                <a:solidFill>
                  <a:srgbClr val="04697B"/>
                </a:solidFill>
                <a:latin typeface="Playwrite FR Moderne"/>
                <a:ea typeface="Playwrite FR Moderne"/>
                <a:cs typeface="Playwrite FR Moderne"/>
                <a:sym typeface="Playwrite FR Moderne"/>
              </a:rPr>
              <a:t> 7/ Le lieu et la date                    8/ La présentation                  9/ La signature</a:t>
            </a:r>
          </a:p>
        </p:txBody>
      </p:sp>
      <p:sp>
        <p:nvSpPr>
          <p:cNvPr id="3" name="Freeform 3"/>
          <p:cNvSpPr/>
          <p:nvPr/>
        </p:nvSpPr>
        <p:spPr>
          <a:xfrm>
            <a:off x="309437" y="1326925"/>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282504" y="2168308"/>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309437" y="1748533"/>
            <a:ext cx="473496" cy="191174"/>
          </a:xfrm>
          <a:custGeom>
            <a:avLst/>
            <a:gdLst/>
            <a:ahLst/>
            <a:cxnLst/>
            <a:rect l="l" t="t" r="r" b="b"/>
            <a:pathLst>
              <a:path w="473496" h="191174">
                <a:moveTo>
                  <a:pt x="0" y="0"/>
                </a:moveTo>
                <a:lnTo>
                  <a:pt x="473496" y="0"/>
                </a:lnTo>
                <a:lnTo>
                  <a:pt x="473496" y="191175"/>
                </a:lnTo>
                <a:lnTo>
                  <a:pt x="0" y="19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309437" y="2556929"/>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309437" y="3385226"/>
            <a:ext cx="473496" cy="191174"/>
          </a:xfrm>
          <a:custGeom>
            <a:avLst/>
            <a:gdLst/>
            <a:ahLst/>
            <a:cxnLst/>
            <a:rect l="l" t="t" r="r" b="b"/>
            <a:pathLst>
              <a:path w="473496" h="191174">
                <a:moveTo>
                  <a:pt x="0" y="0"/>
                </a:moveTo>
                <a:lnTo>
                  <a:pt x="473496" y="0"/>
                </a:lnTo>
                <a:lnTo>
                  <a:pt x="473496" y="191175"/>
                </a:lnTo>
                <a:lnTo>
                  <a:pt x="0" y="19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2946608" y="3325903"/>
            <a:ext cx="473496" cy="191174"/>
          </a:xfrm>
          <a:custGeom>
            <a:avLst/>
            <a:gdLst/>
            <a:ahLst/>
            <a:cxnLst/>
            <a:rect l="l" t="t" r="r" b="b"/>
            <a:pathLst>
              <a:path w="473496" h="191174">
                <a:moveTo>
                  <a:pt x="0" y="0"/>
                </a:moveTo>
                <a:lnTo>
                  <a:pt x="473497" y="0"/>
                </a:lnTo>
                <a:lnTo>
                  <a:pt x="473497" y="191175"/>
                </a:lnTo>
                <a:lnTo>
                  <a:pt x="0" y="19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5374174" y="3351709"/>
            <a:ext cx="473496" cy="191174"/>
          </a:xfrm>
          <a:custGeom>
            <a:avLst/>
            <a:gdLst/>
            <a:ahLst/>
            <a:cxnLst/>
            <a:rect l="l" t="t" r="r" b="b"/>
            <a:pathLst>
              <a:path w="473496" h="191174">
                <a:moveTo>
                  <a:pt x="0" y="0"/>
                </a:moveTo>
                <a:lnTo>
                  <a:pt x="473497" y="0"/>
                </a:lnTo>
                <a:lnTo>
                  <a:pt x="473497" y="191175"/>
                </a:lnTo>
                <a:lnTo>
                  <a:pt x="0" y="19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a:off x="309437" y="2976703"/>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782933" y="3943686"/>
            <a:ext cx="6337897" cy="6417346"/>
            <a:chOff x="0" y="0"/>
            <a:chExt cx="1345991" cy="1362863"/>
          </a:xfrm>
        </p:grpSpPr>
        <p:sp>
          <p:nvSpPr>
            <p:cNvPr id="12" name="Freeform 12"/>
            <p:cNvSpPr/>
            <p:nvPr/>
          </p:nvSpPr>
          <p:spPr>
            <a:xfrm>
              <a:off x="0" y="0"/>
              <a:ext cx="1345991" cy="1362863"/>
            </a:xfrm>
            <a:custGeom>
              <a:avLst/>
              <a:gdLst/>
              <a:ahLst/>
              <a:cxnLst/>
              <a:rect l="l" t="t" r="r" b="b"/>
              <a:pathLst>
                <a:path w="1345991" h="1362863">
                  <a:moveTo>
                    <a:pt x="4886" y="0"/>
                  </a:moveTo>
                  <a:lnTo>
                    <a:pt x="1341104" y="0"/>
                  </a:lnTo>
                  <a:cubicBezTo>
                    <a:pt x="1342400" y="0"/>
                    <a:pt x="1343643" y="515"/>
                    <a:pt x="1344559" y="1431"/>
                  </a:cubicBezTo>
                  <a:cubicBezTo>
                    <a:pt x="1345476" y="2347"/>
                    <a:pt x="1345991" y="3590"/>
                    <a:pt x="1345991" y="4886"/>
                  </a:cubicBezTo>
                  <a:lnTo>
                    <a:pt x="1345991" y="1357977"/>
                  </a:lnTo>
                  <a:cubicBezTo>
                    <a:pt x="1345991" y="1360676"/>
                    <a:pt x="1343803" y="1362863"/>
                    <a:pt x="1341104" y="1362863"/>
                  </a:cubicBezTo>
                  <a:lnTo>
                    <a:pt x="4886" y="1362863"/>
                  </a:lnTo>
                  <a:cubicBezTo>
                    <a:pt x="3590" y="1362863"/>
                    <a:pt x="2347" y="1362349"/>
                    <a:pt x="1431" y="1361432"/>
                  </a:cubicBezTo>
                  <a:cubicBezTo>
                    <a:pt x="515" y="1360516"/>
                    <a:pt x="0" y="1359273"/>
                    <a:pt x="0" y="1357977"/>
                  </a:cubicBezTo>
                  <a:lnTo>
                    <a:pt x="0" y="4886"/>
                  </a:lnTo>
                  <a:cubicBezTo>
                    <a:pt x="0" y="3590"/>
                    <a:pt x="515" y="2347"/>
                    <a:pt x="1431" y="1431"/>
                  </a:cubicBezTo>
                  <a:cubicBezTo>
                    <a:pt x="2347" y="515"/>
                    <a:pt x="3590" y="0"/>
                    <a:pt x="4886" y="0"/>
                  </a:cubicBezTo>
                  <a:close/>
                </a:path>
              </a:pathLst>
            </a:custGeom>
            <a:solidFill>
              <a:srgbClr val="FFFFFF"/>
            </a:solidFill>
            <a:ln w="19050" cap="sq">
              <a:solidFill>
                <a:srgbClr val="04697B"/>
              </a:solidFill>
              <a:prstDash val="solid"/>
              <a:miter/>
            </a:ln>
          </p:spPr>
        </p:sp>
        <p:sp>
          <p:nvSpPr>
            <p:cNvPr id="13" name="TextBox 13"/>
            <p:cNvSpPr txBox="1"/>
            <p:nvPr/>
          </p:nvSpPr>
          <p:spPr>
            <a:xfrm>
              <a:off x="0" y="-9525"/>
              <a:ext cx="1345991" cy="1372388"/>
            </a:xfrm>
            <a:prstGeom prst="rect">
              <a:avLst/>
            </a:prstGeom>
          </p:spPr>
          <p:txBody>
            <a:bodyPr lIns="50800" tIns="50800" rIns="50800" bIns="50800" rtlCol="0" anchor="ctr"/>
            <a:lstStyle/>
            <a:p>
              <a:pPr algn="ctr">
                <a:lnSpc>
                  <a:spcPts val="1468"/>
                </a:lnSpc>
              </a:pPr>
              <a:endParaRPr/>
            </a:p>
          </p:txBody>
        </p:sp>
      </p:grpSp>
      <p:grpSp>
        <p:nvGrpSpPr>
          <p:cNvPr id="14" name="Group 14"/>
          <p:cNvGrpSpPr/>
          <p:nvPr/>
        </p:nvGrpSpPr>
        <p:grpSpPr>
          <a:xfrm>
            <a:off x="2841426" y="4351125"/>
            <a:ext cx="467916" cy="46791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16" name="TextBox 16"/>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17" name="TextBox 17"/>
          <p:cNvSpPr txBox="1"/>
          <p:nvPr/>
        </p:nvSpPr>
        <p:spPr>
          <a:xfrm>
            <a:off x="826033" y="3963758"/>
            <a:ext cx="6048000" cy="6462988"/>
          </a:xfrm>
          <a:prstGeom prst="rect">
            <a:avLst/>
          </a:prstGeom>
        </p:spPr>
        <p:txBody>
          <a:bodyPr wrap="square" lIns="0" tIns="0" rIns="0" bIns="0" rtlCol="0" anchor="t">
            <a:spAutoFit/>
          </a:bodyPr>
          <a:lstStyle/>
          <a:p>
            <a:pPr algn="l">
              <a:lnSpc>
                <a:spcPts val="1480"/>
              </a:lnSpc>
            </a:pPr>
            <a:r>
              <a:rPr lang="fr-FR" sz="1057" b="1" dirty="0">
                <a:solidFill>
                  <a:srgbClr val="000000"/>
                </a:solidFill>
                <a:latin typeface="Open Sans Bold"/>
                <a:ea typeface="Open Sans Bold"/>
                <a:cs typeface="Open Sans Bold"/>
                <a:sym typeface="Open Sans Bold"/>
              </a:rPr>
              <a:t>Laure JOVAC</a:t>
            </a:r>
          </a:p>
          <a:p>
            <a:pPr algn="l">
              <a:lnSpc>
                <a:spcPts val="1480"/>
              </a:lnSpc>
            </a:pPr>
            <a:r>
              <a:rPr lang="fr-FR" sz="1057" dirty="0">
                <a:solidFill>
                  <a:srgbClr val="000000"/>
                </a:solidFill>
                <a:latin typeface="Open Sans"/>
                <a:ea typeface="Open Sans"/>
                <a:cs typeface="Open Sans"/>
                <a:sym typeface="Open Sans"/>
              </a:rPr>
              <a:t>2 rue de l’hôtel de ville                                                                                                        à Louviers, </a:t>
            </a:r>
          </a:p>
          <a:p>
            <a:pPr algn="l">
              <a:lnSpc>
                <a:spcPts val="1480"/>
              </a:lnSpc>
            </a:pPr>
            <a:r>
              <a:rPr lang="fr-FR" sz="1057" dirty="0">
                <a:solidFill>
                  <a:srgbClr val="000000"/>
                </a:solidFill>
                <a:latin typeface="Open Sans"/>
                <a:ea typeface="Open Sans"/>
                <a:cs typeface="Open Sans"/>
                <a:sym typeface="Open Sans"/>
              </a:rPr>
              <a:t>27 400 Louviers                                                                                                    le 3 novembre 2025</a:t>
            </a:r>
          </a:p>
          <a:p>
            <a:pPr algn="l">
              <a:lnSpc>
                <a:spcPts val="1480"/>
              </a:lnSpc>
            </a:pPr>
            <a:r>
              <a:rPr lang="fr-FR" sz="1057" dirty="0">
                <a:solidFill>
                  <a:srgbClr val="000000"/>
                </a:solidFill>
                <a:latin typeface="Open Sans"/>
                <a:ea typeface="Open Sans"/>
                <a:cs typeface="Open Sans"/>
                <a:sym typeface="Open Sans"/>
              </a:rPr>
              <a:t>06 66 75 68 53 </a:t>
            </a:r>
          </a:p>
          <a:p>
            <a:pPr algn="l">
              <a:lnSpc>
                <a:spcPts val="1480"/>
              </a:lnSpc>
            </a:pPr>
            <a:r>
              <a:rPr lang="fr-FR" sz="1057" dirty="0">
                <a:solidFill>
                  <a:srgbClr val="000000"/>
                </a:solidFill>
                <a:latin typeface="Open Sans"/>
                <a:ea typeface="Open Sans"/>
                <a:cs typeface="Open Sans"/>
                <a:sym typeface="Open Sans"/>
              </a:rPr>
              <a:t>laure.jovac@gmail.com</a:t>
            </a:r>
          </a:p>
          <a:p>
            <a:pPr algn="r">
              <a:lnSpc>
                <a:spcPts val="1480"/>
              </a:lnSpc>
            </a:pPr>
            <a:r>
              <a:rPr lang="fr-FR" sz="1057" dirty="0">
                <a:solidFill>
                  <a:srgbClr val="000000"/>
                </a:solidFill>
                <a:latin typeface="Open Sans"/>
                <a:ea typeface="Open Sans"/>
                <a:cs typeface="Open Sans"/>
                <a:sym typeface="Open Sans"/>
              </a:rPr>
              <a:t>Crèche Babilou</a:t>
            </a:r>
          </a:p>
          <a:p>
            <a:pPr algn="r">
              <a:lnSpc>
                <a:spcPts val="1480"/>
              </a:lnSpc>
            </a:pPr>
            <a:r>
              <a:rPr lang="fr-FR" sz="1057" dirty="0">
                <a:solidFill>
                  <a:srgbClr val="000000"/>
                </a:solidFill>
                <a:latin typeface="Open Sans"/>
                <a:ea typeface="Open Sans"/>
                <a:cs typeface="Open Sans"/>
                <a:sym typeface="Open Sans"/>
              </a:rPr>
              <a:t>Mme Aurélie Laine</a:t>
            </a:r>
          </a:p>
          <a:p>
            <a:pPr algn="r">
              <a:lnSpc>
                <a:spcPts val="1480"/>
              </a:lnSpc>
            </a:pPr>
            <a:r>
              <a:rPr lang="fr-FR" sz="1057" dirty="0">
                <a:solidFill>
                  <a:srgbClr val="000000"/>
                </a:solidFill>
                <a:latin typeface="Open Sans"/>
                <a:ea typeface="Open Sans"/>
                <a:cs typeface="Open Sans"/>
                <a:sym typeface="Open Sans"/>
              </a:rPr>
              <a:t>Directrice des Ressources Humaines</a:t>
            </a:r>
          </a:p>
          <a:p>
            <a:pPr algn="ctr">
              <a:lnSpc>
                <a:spcPts val="1480"/>
              </a:lnSpc>
            </a:pPr>
            <a:r>
              <a:rPr lang="fr-FR" sz="1057" dirty="0">
                <a:solidFill>
                  <a:srgbClr val="000000"/>
                </a:solidFill>
                <a:latin typeface="Open Sans"/>
                <a:ea typeface="Open Sans"/>
                <a:cs typeface="Open Sans"/>
                <a:sym typeface="Open Sans"/>
              </a:rPr>
              <a:t> </a:t>
            </a:r>
          </a:p>
          <a:p>
            <a:pPr algn="l">
              <a:lnSpc>
                <a:spcPts val="1480"/>
              </a:lnSpc>
            </a:pPr>
            <a:r>
              <a:rPr lang="fr-FR" sz="1057" dirty="0">
                <a:solidFill>
                  <a:srgbClr val="000000"/>
                </a:solidFill>
                <a:latin typeface="Open Sans"/>
                <a:ea typeface="Open Sans"/>
                <a:cs typeface="Open Sans"/>
                <a:sym typeface="Open Sans"/>
              </a:rPr>
              <a:t> </a:t>
            </a:r>
            <a:r>
              <a:rPr lang="fr-FR" sz="1057" u="sng" dirty="0">
                <a:solidFill>
                  <a:srgbClr val="000000"/>
                </a:solidFill>
                <a:latin typeface="Open Sans"/>
                <a:ea typeface="Open Sans"/>
                <a:cs typeface="Open Sans"/>
                <a:sym typeface="Open Sans"/>
              </a:rPr>
              <a:t>Objet :</a:t>
            </a:r>
            <a:r>
              <a:rPr lang="fr-FR" sz="1057" dirty="0">
                <a:solidFill>
                  <a:srgbClr val="000000"/>
                </a:solidFill>
                <a:latin typeface="Open Sans"/>
                <a:ea typeface="Open Sans"/>
                <a:cs typeface="Open Sans"/>
                <a:sym typeface="Open Sans"/>
              </a:rPr>
              <a:t> Candidature pour un stage d’observation</a:t>
            </a:r>
          </a:p>
          <a:p>
            <a:pPr algn="ctr">
              <a:lnSpc>
                <a:spcPts val="1480"/>
              </a:lnSpc>
            </a:pPr>
            <a:r>
              <a:rPr lang="fr-FR" sz="1057" dirty="0">
                <a:solidFill>
                  <a:srgbClr val="000000"/>
                </a:solidFill>
                <a:latin typeface="Open Sans"/>
                <a:ea typeface="Open Sans"/>
                <a:cs typeface="Open Sans"/>
                <a:sym typeface="Open Sans"/>
              </a:rPr>
              <a:t> </a:t>
            </a:r>
          </a:p>
          <a:p>
            <a:pPr algn="ctr">
              <a:lnSpc>
                <a:spcPts val="592"/>
              </a:lnSpc>
            </a:pPr>
            <a:r>
              <a:rPr lang="fr-FR" sz="422" dirty="0">
                <a:solidFill>
                  <a:srgbClr val="000000"/>
                </a:solidFill>
                <a:latin typeface="Open Sans"/>
                <a:ea typeface="Open Sans"/>
                <a:cs typeface="Open Sans"/>
                <a:sym typeface="Open Sans"/>
              </a:rPr>
              <a:t> </a:t>
            </a:r>
          </a:p>
          <a:p>
            <a:pPr algn="ctr">
              <a:lnSpc>
                <a:spcPts val="1480"/>
              </a:lnSpc>
            </a:pPr>
            <a:r>
              <a:rPr lang="fr-FR" sz="1057" dirty="0">
                <a:solidFill>
                  <a:srgbClr val="000000"/>
                </a:solidFill>
                <a:latin typeface="Open Sans"/>
                <a:ea typeface="Open Sans"/>
                <a:cs typeface="Open Sans"/>
                <a:sym typeface="Open Sans"/>
              </a:rPr>
              <a:t>Madame,</a:t>
            </a:r>
          </a:p>
          <a:p>
            <a:pPr algn="ctr">
              <a:lnSpc>
                <a:spcPts val="1480"/>
              </a:lnSpc>
            </a:pPr>
            <a:r>
              <a:rPr lang="fr-FR" sz="1057" dirty="0">
                <a:solidFill>
                  <a:srgbClr val="000000"/>
                </a:solidFill>
                <a:latin typeface="Open Sans"/>
                <a:ea typeface="Open Sans"/>
                <a:cs typeface="Open Sans"/>
                <a:sym typeface="Open Sans"/>
              </a:rPr>
              <a:t> </a:t>
            </a:r>
          </a:p>
          <a:p>
            <a:pPr algn="ctr">
              <a:lnSpc>
                <a:spcPts val="444"/>
              </a:lnSpc>
            </a:pPr>
            <a:r>
              <a:rPr lang="fr-FR" sz="317" dirty="0">
                <a:solidFill>
                  <a:srgbClr val="000000"/>
                </a:solidFill>
                <a:latin typeface="Open Sans"/>
                <a:ea typeface="Open Sans"/>
                <a:cs typeface="Open Sans"/>
                <a:sym typeface="Open Sans"/>
              </a:rPr>
              <a:t> </a:t>
            </a:r>
          </a:p>
          <a:p>
            <a:pPr algn="just">
              <a:lnSpc>
                <a:spcPts val="1480"/>
              </a:lnSpc>
            </a:pPr>
            <a:r>
              <a:rPr lang="fr-FR" sz="1057" dirty="0">
                <a:solidFill>
                  <a:srgbClr val="000000"/>
                </a:solidFill>
                <a:latin typeface="Open Sans"/>
                <a:ea typeface="Open Sans"/>
                <a:cs typeface="Open Sans"/>
                <a:sym typeface="Open Sans"/>
              </a:rPr>
              <a:t>     Actuellement élève de troisième au collège Suzanne </a:t>
            </a:r>
            <a:r>
              <a:rPr lang="fr-FR" sz="1057" dirty="0" err="1">
                <a:solidFill>
                  <a:srgbClr val="000000"/>
                </a:solidFill>
                <a:latin typeface="Open Sans"/>
                <a:ea typeface="Open Sans"/>
                <a:cs typeface="Open Sans"/>
                <a:sym typeface="Open Sans"/>
              </a:rPr>
              <a:t>Lipinska</a:t>
            </a:r>
            <a:r>
              <a:rPr lang="fr-FR" sz="1057" dirty="0">
                <a:solidFill>
                  <a:srgbClr val="000000"/>
                </a:solidFill>
                <a:latin typeface="Open Sans"/>
                <a:ea typeface="Open Sans"/>
                <a:cs typeface="Open Sans"/>
                <a:sym typeface="Open Sans"/>
              </a:rPr>
              <a:t> à Louviers, je dois effectuer, dans le cadre de ma scolarité, un stage d'observation d'une semaine en entreprise entre le 12 et le 16 janvier 2026. Ce stage a pour objectif de me sensibiliser au monde professionnel et de m'aider dans mes choix d'orientation. </a:t>
            </a:r>
          </a:p>
          <a:p>
            <a:pPr algn="just">
              <a:lnSpc>
                <a:spcPts val="1480"/>
              </a:lnSpc>
            </a:pPr>
            <a:r>
              <a:rPr lang="fr-FR" sz="1057" dirty="0">
                <a:solidFill>
                  <a:srgbClr val="000000"/>
                </a:solidFill>
                <a:latin typeface="Open Sans"/>
                <a:ea typeface="Open Sans"/>
                <a:cs typeface="Open Sans"/>
                <a:sym typeface="Open Sans"/>
              </a:rPr>
              <a:t> </a:t>
            </a:r>
          </a:p>
          <a:p>
            <a:pPr algn="just">
              <a:lnSpc>
                <a:spcPts val="1480"/>
              </a:lnSpc>
            </a:pPr>
            <a:r>
              <a:rPr lang="fr-FR" sz="1057" dirty="0">
                <a:solidFill>
                  <a:srgbClr val="000000"/>
                </a:solidFill>
                <a:latin typeface="Open Sans"/>
                <a:ea typeface="Open Sans"/>
                <a:cs typeface="Open Sans"/>
                <a:sym typeface="Open Sans"/>
              </a:rPr>
              <a:t>     Intéressée depuis toujours par l'univers de la petite enfance, j’aimerais travailler en crèche plus tard. Je suis l’aînée de quatre enfants, j’ai donc l’habitude de m’occuper de plus jeunes que moi. Je fais également du baby-sitting deux fois par mois auprès d’enfants âgés de 3 à 5 ans. </a:t>
            </a:r>
          </a:p>
          <a:p>
            <a:pPr algn="just">
              <a:lnSpc>
                <a:spcPts val="1480"/>
              </a:lnSpc>
            </a:pPr>
            <a:r>
              <a:rPr lang="fr-FR" sz="1057" dirty="0">
                <a:solidFill>
                  <a:srgbClr val="000000"/>
                </a:solidFill>
                <a:latin typeface="Open Sans"/>
                <a:ea typeface="Open Sans"/>
                <a:cs typeface="Open Sans"/>
                <a:sym typeface="Open Sans"/>
              </a:rPr>
              <a:t>     Au collège, je participe à un atelier HAS (Hygiène Alimentation Services) six heures par semaine, où je me familiarise avec les champs de métiers de la restauration et de l’entretien du linge. Cela m’aide à devenir plus autonome et organisée.</a:t>
            </a:r>
          </a:p>
          <a:p>
            <a:pPr algn="just">
              <a:lnSpc>
                <a:spcPts val="1480"/>
              </a:lnSpc>
            </a:pPr>
            <a:r>
              <a:rPr lang="fr-FR" sz="1057" dirty="0">
                <a:solidFill>
                  <a:srgbClr val="000000"/>
                </a:solidFill>
                <a:latin typeface="Open Sans"/>
                <a:ea typeface="Open Sans"/>
                <a:cs typeface="Open Sans"/>
                <a:sym typeface="Open Sans"/>
              </a:rPr>
              <a:t>     Je suis patiente, gentille et à l’écoute. Je serais heureuse de pouvoir vous aider et de découvrir le travail dans votre crèche.</a:t>
            </a:r>
          </a:p>
          <a:p>
            <a:pPr algn="just">
              <a:lnSpc>
                <a:spcPts val="1480"/>
              </a:lnSpc>
            </a:pPr>
            <a:r>
              <a:rPr lang="fr-FR" sz="1057" dirty="0">
                <a:solidFill>
                  <a:srgbClr val="000000"/>
                </a:solidFill>
                <a:latin typeface="Open Sans"/>
                <a:ea typeface="Open Sans"/>
                <a:cs typeface="Open Sans"/>
                <a:sym typeface="Open Sans"/>
              </a:rPr>
              <a:t> </a:t>
            </a:r>
          </a:p>
          <a:p>
            <a:pPr algn="just">
              <a:lnSpc>
                <a:spcPts val="1480"/>
              </a:lnSpc>
            </a:pPr>
            <a:r>
              <a:rPr lang="fr-FR" sz="1057" dirty="0">
                <a:solidFill>
                  <a:srgbClr val="000000"/>
                </a:solidFill>
                <a:latin typeface="Open Sans"/>
                <a:ea typeface="Open Sans"/>
                <a:cs typeface="Open Sans"/>
                <a:sym typeface="Open Sans"/>
              </a:rPr>
              <a:t>      Je vous remercie par avance de l'attention que vous porterez à ma candidature et reste disponible pour vous rencontrer au cours d'un entretien. </a:t>
            </a:r>
          </a:p>
          <a:p>
            <a:pPr algn="just">
              <a:lnSpc>
                <a:spcPts val="1480"/>
              </a:lnSpc>
            </a:pPr>
            <a:r>
              <a:rPr lang="fr-FR" sz="1057" dirty="0">
                <a:solidFill>
                  <a:srgbClr val="000000"/>
                </a:solidFill>
                <a:latin typeface="Open Sans"/>
                <a:ea typeface="Open Sans"/>
                <a:cs typeface="Open Sans"/>
                <a:sym typeface="Open Sans"/>
              </a:rPr>
              <a:t>Dans l'attente d'une réponse, je vous prie d'agréer, madame, mes sincères salutations.</a:t>
            </a:r>
          </a:p>
          <a:p>
            <a:pPr algn="ctr">
              <a:lnSpc>
                <a:spcPts val="1480"/>
              </a:lnSpc>
            </a:pPr>
            <a:r>
              <a:rPr lang="fr-FR" sz="1057" dirty="0">
                <a:solidFill>
                  <a:srgbClr val="000000"/>
                </a:solidFill>
                <a:latin typeface="Open Sans"/>
                <a:ea typeface="Open Sans"/>
                <a:cs typeface="Open Sans"/>
                <a:sym typeface="Open Sans"/>
              </a:rPr>
              <a:t> </a:t>
            </a:r>
          </a:p>
          <a:p>
            <a:pPr algn="ctr">
              <a:lnSpc>
                <a:spcPts val="1480"/>
              </a:lnSpc>
            </a:pPr>
            <a:endParaRPr lang="fr-FR" sz="1057" dirty="0">
              <a:solidFill>
                <a:srgbClr val="000000"/>
              </a:solidFill>
              <a:latin typeface="Open Sans"/>
              <a:ea typeface="Open Sans"/>
              <a:cs typeface="Open Sans"/>
              <a:sym typeface="Open Sans"/>
            </a:endParaRPr>
          </a:p>
          <a:p>
            <a:pPr algn="r">
              <a:lnSpc>
                <a:spcPts val="1480"/>
              </a:lnSpc>
            </a:pPr>
            <a:r>
              <a:rPr lang="fr-FR" sz="1057" dirty="0">
                <a:solidFill>
                  <a:srgbClr val="000000"/>
                </a:solidFill>
                <a:latin typeface="Open Sans"/>
                <a:ea typeface="Open Sans"/>
                <a:cs typeface="Open Sans"/>
                <a:sym typeface="Open Sans"/>
              </a:rPr>
              <a:t>Laure </a:t>
            </a:r>
            <a:r>
              <a:rPr lang="fr-FR" sz="1057" dirty="0" err="1">
                <a:solidFill>
                  <a:srgbClr val="000000"/>
                </a:solidFill>
                <a:latin typeface="Open Sans"/>
                <a:ea typeface="Open Sans"/>
                <a:cs typeface="Open Sans"/>
                <a:sym typeface="Open Sans"/>
              </a:rPr>
              <a:t>Jovac</a:t>
            </a:r>
            <a:endParaRPr lang="fr-FR" sz="1057" dirty="0">
              <a:solidFill>
                <a:srgbClr val="000000"/>
              </a:solidFill>
              <a:latin typeface="Open Sans"/>
              <a:ea typeface="Open Sans"/>
              <a:cs typeface="Open Sans"/>
              <a:sym typeface="Open Sans"/>
            </a:endParaRPr>
          </a:p>
        </p:txBody>
      </p:sp>
      <p:sp>
        <p:nvSpPr>
          <p:cNvPr id="18" name="Freeform 18"/>
          <p:cNvSpPr/>
          <p:nvPr/>
        </p:nvSpPr>
        <p:spPr>
          <a:xfrm>
            <a:off x="3189570" y="3796212"/>
            <a:ext cx="1313504" cy="49637"/>
          </a:xfrm>
          <a:custGeom>
            <a:avLst/>
            <a:gdLst/>
            <a:ahLst/>
            <a:cxnLst/>
            <a:rect l="l" t="t" r="r" b="b"/>
            <a:pathLst>
              <a:path w="1313504" h="98513">
                <a:moveTo>
                  <a:pt x="0" y="0"/>
                </a:moveTo>
                <a:lnTo>
                  <a:pt x="1313504" y="0"/>
                </a:lnTo>
                <a:lnTo>
                  <a:pt x="1313504" y="98512"/>
                </a:lnTo>
                <a:lnTo>
                  <a:pt x="0" y="985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9" name="Group 19"/>
          <p:cNvGrpSpPr/>
          <p:nvPr/>
        </p:nvGrpSpPr>
        <p:grpSpPr>
          <a:xfrm>
            <a:off x="4572967" y="4684922"/>
            <a:ext cx="467916" cy="46791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21" name="TextBox 21"/>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22" name="Freeform 22"/>
          <p:cNvSpPr/>
          <p:nvPr/>
        </p:nvSpPr>
        <p:spPr>
          <a:xfrm>
            <a:off x="3609574" y="2879364"/>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23" name="Group 23"/>
          <p:cNvGrpSpPr/>
          <p:nvPr/>
        </p:nvGrpSpPr>
        <p:grpSpPr>
          <a:xfrm>
            <a:off x="1066287" y="5152838"/>
            <a:ext cx="467916" cy="46791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25" name="TextBox 25"/>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26" name="Freeform 26"/>
          <p:cNvSpPr/>
          <p:nvPr/>
        </p:nvSpPr>
        <p:spPr>
          <a:xfrm>
            <a:off x="1420408" y="5301272"/>
            <a:ext cx="718117" cy="415610"/>
          </a:xfrm>
          <a:custGeom>
            <a:avLst/>
            <a:gdLst/>
            <a:ahLst/>
            <a:cxnLst/>
            <a:rect l="l" t="t" r="r" b="b"/>
            <a:pathLst>
              <a:path w="718117" h="415610">
                <a:moveTo>
                  <a:pt x="0" y="0"/>
                </a:moveTo>
                <a:lnTo>
                  <a:pt x="718117" y="0"/>
                </a:lnTo>
                <a:lnTo>
                  <a:pt x="718117" y="415610"/>
                </a:lnTo>
                <a:lnTo>
                  <a:pt x="0" y="4156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27"/>
          <p:cNvSpPr/>
          <p:nvPr/>
        </p:nvSpPr>
        <p:spPr>
          <a:xfrm>
            <a:off x="4962358" y="4632510"/>
            <a:ext cx="787467" cy="373063"/>
          </a:xfrm>
          <a:custGeom>
            <a:avLst/>
            <a:gdLst/>
            <a:ahLst/>
            <a:cxnLst/>
            <a:rect l="l" t="t" r="r" b="b"/>
            <a:pathLst>
              <a:path w="787467" h="373063">
                <a:moveTo>
                  <a:pt x="0" y="0"/>
                </a:moveTo>
                <a:lnTo>
                  <a:pt x="787467" y="0"/>
                </a:lnTo>
                <a:lnTo>
                  <a:pt x="787467" y="373062"/>
                </a:lnTo>
                <a:lnTo>
                  <a:pt x="0" y="37306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Freeform 28"/>
          <p:cNvSpPr/>
          <p:nvPr/>
        </p:nvSpPr>
        <p:spPr>
          <a:xfrm>
            <a:off x="2395823" y="4567943"/>
            <a:ext cx="538350" cy="233958"/>
          </a:xfrm>
          <a:custGeom>
            <a:avLst/>
            <a:gdLst/>
            <a:ahLst/>
            <a:cxnLst/>
            <a:rect l="l" t="t" r="r" b="b"/>
            <a:pathLst>
              <a:path w="538350" h="233958">
                <a:moveTo>
                  <a:pt x="0" y="0"/>
                </a:moveTo>
                <a:lnTo>
                  <a:pt x="538350" y="0"/>
                </a:lnTo>
                <a:lnTo>
                  <a:pt x="538350" y="233958"/>
                </a:lnTo>
                <a:lnTo>
                  <a:pt x="0" y="23395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9" name="Group 29"/>
          <p:cNvGrpSpPr/>
          <p:nvPr/>
        </p:nvGrpSpPr>
        <p:grpSpPr>
          <a:xfrm>
            <a:off x="5592840" y="5816932"/>
            <a:ext cx="467916" cy="46791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31" name="TextBox 31"/>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32" name="Freeform 32"/>
          <p:cNvSpPr/>
          <p:nvPr/>
        </p:nvSpPr>
        <p:spPr>
          <a:xfrm>
            <a:off x="5961127" y="5542745"/>
            <a:ext cx="608740" cy="548374"/>
          </a:xfrm>
          <a:custGeom>
            <a:avLst/>
            <a:gdLst/>
            <a:ahLst/>
            <a:cxnLst/>
            <a:rect l="l" t="t" r="r" b="b"/>
            <a:pathLst>
              <a:path w="608740" h="548374">
                <a:moveTo>
                  <a:pt x="0" y="0"/>
                </a:moveTo>
                <a:lnTo>
                  <a:pt x="608740" y="0"/>
                </a:lnTo>
                <a:lnTo>
                  <a:pt x="608740" y="548374"/>
                </a:lnTo>
                <a:lnTo>
                  <a:pt x="0" y="548374"/>
                </a:lnTo>
                <a:lnTo>
                  <a:pt x="0" y="0"/>
                </a:lnTo>
                <a:close/>
              </a:path>
            </a:pathLst>
          </a:custGeom>
          <a:blipFill>
            <a:blip r:embed="rId13"/>
            <a:stretch>
              <a:fillRect/>
            </a:stretch>
          </a:blipFill>
        </p:spPr>
      </p:sp>
      <p:grpSp>
        <p:nvGrpSpPr>
          <p:cNvPr id="33" name="Group 33"/>
          <p:cNvGrpSpPr/>
          <p:nvPr/>
        </p:nvGrpSpPr>
        <p:grpSpPr>
          <a:xfrm>
            <a:off x="2703005" y="6050890"/>
            <a:ext cx="467916" cy="467916"/>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35" name="TextBox 35"/>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36" name="Freeform 36"/>
          <p:cNvSpPr/>
          <p:nvPr/>
        </p:nvSpPr>
        <p:spPr>
          <a:xfrm>
            <a:off x="3078174" y="6184798"/>
            <a:ext cx="471848" cy="233958"/>
          </a:xfrm>
          <a:custGeom>
            <a:avLst/>
            <a:gdLst/>
            <a:ahLst/>
            <a:cxnLst/>
            <a:rect l="l" t="t" r="r" b="b"/>
            <a:pathLst>
              <a:path w="471848" h="233958">
                <a:moveTo>
                  <a:pt x="0" y="0"/>
                </a:moveTo>
                <a:lnTo>
                  <a:pt x="471848" y="0"/>
                </a:lnTo>
                <a:lnTo>
                  <a:pt x="471848" y="233958"/>
                </a:lnTo>
                <a:lnTo>
                  <a:pt x="0" y="23395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37" name="Group 37"/>
          <p:cNvGrpSpPr/>
          <p:nvPr/>
        </p:nvGrpSpPr>
        <p:grpSpPr>
          <a:xfrm>
            <a:off x="142540" y="9104522"/>
            <a:ext cx="467916" cy="467916"/>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39" name="TextBox 39"/>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40" name="Freeform 40"/>
          <p:cNvSpPr/>
          <p:nvPr/>
        </p:nvSpPr>
        <p:spPr>
          <a:xfrm>
            <a:off x="548800" y="9104522"/>
            <a:ext cx="517487" cy="294752"/>
          </a:xfrm>
          <a:custGeom>
            <a:avLst/>
            <a:gdLst/>
            <a:ahLst/>
            <a:cxnLst/>
            <a:rect l="l" t="t" r="r" b="b"/>
            <a:pathLst>
              <a:path w="517487" h="294752">
                <a:moveTo>
                  <a:pt x="0" y="0"/>
                </a:moveTo>
                <a:lnTo>
                  <a:pt x="517487" y="0"/>
                </a:lnTo>
                <a:lnTo>
                  <a:pt x="517487" y="294752"/>
                </a:lnTo>
                <a:lnTo>
                  <a:pt x="0" y="29475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nvGrpSpPr>
          <p:cNvPr id="41" name="Group 41"/>
          <p:cNvGrpSpPr/>
          <p:nvPr/>
        </p:nvGrpSpPr>
        <p:grpSpPr>
          <a:xfrm>
            <a:off x="5714411" y="9837524"/>
            <a:ext cx="467916" cy="467916"/>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43" name="TextBox 43"/>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44" name="Freeform 44"/>
          <p:cNvSpPr/>
          <p:nvPr/>
        </p:nvSpPr>
        <p:spPr>
          <a:xfrm rot="-10800000" flipH="1">
            <a:off x="6123156" y="9748990"/>
            <a:ext cx="433039" cy="357799"/>
          </a:xfrm>
          <a:custGeom>
            <a:avLst/>
            <a:gdLst/>
            <a:ahLst/>
            <a:cxnLst/>
            <a:rect l="l" t="t" r="r" b="b"/>
            <a:pathLst>
              <a:path w="433039" h="357799">
                <a:moveTo>
                  <a:pt x="433040" y="0"/>
                </a:moveTo>
                <a:lnTo>
                  <a:pt x="0" y="0"/>
                </a:lnTo>
                <a:lnTo>
                  <a:pt x="0" y="357799"/>
                </a:lnTo>
                <a:lnTo>
                  <a:pt x="433040" y="357799"/>
                </a:lnTo>
                <a:lnTo>
                  <a:pt x="433040" y="0"/>
                </a:lnTo>
                <a:close/>
              </a:path>
            </a:pathLst>
          </a:custGeom>
          <a:blipFill>
            <a:blip r:embed="rId18">
              <a:extLst>
                <a:ext uri="{96DAC541-7B7A-43D3-8B79-37D633B846F1}">
                  <asvg:svgBlip xmlns:asvg="http://schemas.microsoft.com/office/drawing/2016/SVG/main" r:embed="rId19"/>
                </a:ext>
              </a:extLst>
            </a:blip>
            <a:stretch>
              <a:fillRect/>
            </a:stretch>
          </a:blipFill>
        </p:spPr>
      </p:sp>
      <p:grpSp>
        <p:nvGrpSpPr>
          <p:cNvPr id="45" name="Group 45"/>
          <p:cNvGrpSpPr/>
          <p:nvPr/>
        </p:nvGrpSpPr>
        <p:grpSpPr>
          <a:xfrm>
            <a:off x="113801" y="8111901"/>
            <a:ext cx="467916" cy="467916"/>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47" name="TextBox 47"/>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48" name="Freeform 48"/>
          <p:cNvSpPr/>
          <p:nvPr/>
        </p:nvSpPr>
        <p:spPr>
          <a:xfrm>
            <a:off x="446529" y="8089821"/>
            <a:ext cx="408844" cy="256039"/>
          </a:xfrm>
          <a:custGeom>
            <a:avLst/>
            <a:gdLst/>
            <a:ahLst/>
            <a:cxnLst/>
            <a:rect l="l" t="t" r="r" b="b"/>
            <a:pathLst>
              <a:path w="408844" h="256039">
                <a:moveTo>
                  <a:pt x="0" y="0"/>
                </a:moveTo>
                <a:lnTo>
                  <a:pt x="408844" y="0"/>
                </a:lnTo>
                <a:lnTo>
                  <a:pt x="408844" y="256038"/>
                </a:lnTo>
                <a:lnTo>
                  <a:pt x="0" y="25603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grpSp>
        <p:nvGrpSpPr>
          <p:cNvPr id="49" name="Group 49"/>
          <p:cNvGrpSpPr/>
          <p:nvPr/>
        </p:nvGrpSpPr>
        <p:grpSpPr>
          <a:xfrm>
            <a:off x="113801" y="6696816"/>
            <a:ext cx="467916" cy="467916"/>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4697B"/>
              </a:solidFill>
              <a:prstDash val="solid"/>
              <a:miter/>
            </a:ln>
          </p:spPr>
        </p:sp>
        <p:sp>
          <p:nvSpPr>
            <p:cNvPr id="51" name="TextBox 51"/>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52" name="Freeform 52"/>
          <p:cNvSpPr/>
          <p:nvPr/>
        </p:nvSpPr>
        <p:spPr>
          <a:xfrm rot="-1905687" flipH="1">
            <a:off x="331754" y="6586492"/>
            <a:ext cx="668224" cy="249749"/>
          </a:xfrm>
          <a:custGeom>
            <a:avLst/>
            <a:gdLst/>
            <a:ahLst/>
            <a:cxnLst/>
            <a:rect l="l" t="t" r="r" b="b"/>
            <a:pathLst>
              <a:path w="668224" h="249749">
                <a:moveTo>
                  <a:pt x="668224" y="0"/>
                </a:moveTo>
                <a:lnTo>
                  <a:pt x="0" y="0"/>
                </a:lnTo>
                <a:lnTo>
                  <a:pt x="0" y="249749"/>
                </a:lnTo>
                <a:lnTo>
                  <a:pt x="668224" y="249749"/>
                </a:lnTo>
                <a:lnTo>
                  <a:pt x="668224"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53" name="Freeform 53"/>
          <p:cNvSpPr/>
          <p:nvPr/>
        </p:nvSpPr>
        <p:spPr>
          <a:xfrm flipH="1">
            <a:off x="173293" y="227651"/>
            <a:ext cx="512676" cy="1040486"/>
          </a:xfrm>
          <a:custGeom>
            <a:avLst/>
            <a:gdLst/>
            <a:ahLst/>
            <a:cxnLst/>
            <a:rect l="l" t="t" r="r" b="b"/>
            <a:pathLst>
              <a:path w="512676" h="1040486">
                <a:moveTo>
                  <a:pt x="512676" y="0"/>
                </a:moveTo>
                <a:lnTo>
                  <a:pt x="0" y="0"/>
                </a:lnTo>
                <a:lnTo>
                  <a:pt x="0" y="1040486"/>
                </a:lnTo>
                <a:lnTo>
                  <a:pt x="512676" y="1040486"/>
                </a:lnTo>
                <a:lnTo>
                  <a:pt x="512676"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54" name="Espace réservé du pied de page 53">
            <a:extLst>
              <a:ext uri="{FF2B5EF4-FFF2-40B4-BE49-F238E27FC236}">
                <a16:creationId xmlns:a16="http://schemas.microsoft.com/office/drawing/2014/main" id="{4C0B1473-C45A-F46E-3FE1-6BC6A36A9DD7}"/>
              </a:ext>
            </a:extLst>
          </p:cNvPr>
          <p:cNvSpPr>
            <a:spLocks noGrp="1"/>
          </p:cNvSpPr>
          <p:nvPr>
            <p:ph type="ftr" sz="quarter" idx="11"/>
          </p:nvPr>
        </p:nvSpPr>
        <p:spPr>
          <a:xfrm>
            <a:off x="2066758" y="10369542"/>
            <a:ext cx="2895600" cy="365125"/>
          </a:xfrm>
        </p:spPr>
        <p:txBody>
          <a:bodyPr/>
          <a:lstStyle/>
          <a:p>
            <a:r>
              <a:rPr lang="en-US" dirty="0"/>
              <a:t>https://mimiclass.fr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0171" y="4458372"/>
            <a:ext cx="478867" cy="517440"/>
          </a:xfrm>
          <a:custGeom>
            <a:avLst/>
            <a:gdLst/>
            <a:ahLst/>
            <a:cxnLst/>
            <a:rect l="l" t="t" r="r" b="b"/>
            <a:pathLst>
              <a:path w="478867" h="517440">
                <a:moveTo>
                  <a:pt x="0" y="0"/>
                </a:moveTo>
                <a:lnTo>
                  <a:pt x="478867" y="0"/>
                </a:lnTo>
                <a:lnTo>
                  <a:pt x="478867" y="517439"/>
                </a:lnTo>
                <a:lnTo>
                  <a:pt x="0" y="517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68883" y="7553276"/>
            <a:ext cx="499171" cy="528986"/>
          </a:xfrm>
          <a:custGeom>
            <a:avLst/>
            <a:gdLst/>
            <a:ahLst/>
            <a:cxnLst/>
            <a:rect l="l" t="t" r="r" b="b"/>
            <a:pathLst>
              <a:path w="499171" h="528986">
                <a:moveTo>
                  <a:pt x="0" y="0"/>
                </a:moveTo>
                <a:lnTo>
                  <a:pt x="499170" y="0"/>
                </a:lnTo>
                <a:lnTo>
                  <a:pt x="499170" y="528987"/>
                </a:lnTo>
                <a:lnTo>
                  <a:pt x="0" y="5289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390372" y="8253713"/>
            <a:ext cx="473496" cy="191174"/>
          </a:xfrm>
          <a:custGeom>
            <a:avLst/>
            <a:gdLst/>
            <a:ahLst/>
            <a:cxnLst/>
            <a:rect l="l" t="t" r="r" b="b"/>
            <a:pathLst>
              <a:path w="473496" h="191174">
                <a:moveTo>
                  <a:pt x="0" y="0"/>
                </a:moveTo>
                <a:lnTo>
                  <a:pt x="473497" y="0"/>
                </a:lnTo>
                <a:lnTo>
                  <a:pt x="473497" y="191174"/>
                </a:lnTo>
                <a:lnTo>
                  <a:pt x="0" y="191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379832" y="8832496"/>
            <a:ext cx="473496" cy="191174"/>
          </a:xfrm>
          <a:custGeom>
            <a:avLst/>
            <a:gdLst/>
            <a:ahLst/>
            <a:cxnLst/>
            <a:rect l="l" t="t" r="r" b="b"/>
            <a:pathLst>
              <a:path w="473496" h="191174">
                <a:moveTo>
                  <a:pt x="0" y="0"/>
                </a:moveTo>
                <a:lnTo>
                  <a:pt x="473497" y="0"/>
                </a:lnTo>
                <a:lnTo>
                  <a:pt x="473497" y="191174"/>
                </a:lnTo>
                <a:lnTo>
                  <a:pt x="0" y="191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448679" y="9493699"/>
            <a:ext cx="473496" cy="191174"/>
          </a:xfrm>
          <a:custGeom>
            <a:avLst/>
            <a:gdLst/>
            <a:ahLst/>
            <a:cxnLst/>
            <a:rect l="l" t="t" r="r" b="b"/>
            <a:pathLst>
              <a:path w="473496" h="191174">
                <a:moveTo>
                  <a:pt x="0" y="0"/>
                </a:moveTo>
                <a:lnTo>
                  <a:pt x="473496" y="0"/>
                </a:lnTo>
                <a:lnTo>
                  <a:pt x="473496" y="191175"/>
                </a:lnTo>
                <a:lnTo>
                  <a:pt x="0" y="1911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43048" y="138546"/>
            <a:ext cx="775192" cy="710358"/>
          </a:xfrm>
          <a:custGeom>
            <a:avLst/>
            <a:gdLst/>
            <a:ahLst/>
            <a:cxnLst/>
            <a:rect l="l" t="t" r="r" b="b"/>
            <a:pathLst>
              <a:path w="775192" h="710358">
                <a:moveTo>
                  <a:pt x="0" y="0"/>
                </a:moveTo>
                <a:lnTo>
                  <a:pt x="775193" y="0"/>
                </a:lnTo>
                <a:lnTo>
                  <a:pt x="775193" y="710358"/>
                </a:lnTo>
                <a:lnTo>
                  <a:pt x="0" y="7103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468883" y="1188833"/>
            <a:ext cx="483752" cy="541881"/>
          </a:xfrm>
          <a:custGeom>
            <a:avLst/>
            <a:gdLst/>
            <a:ahLst/>
            <a:cxnLst/>
            <a:rect l="l" t="t" r="r" b="b"/>
            <a:pathLst>
              <a:path w="483752" h="541881">
                <a:moveTo>
                  <a:pt x="0" y="0"/>
                </a:moveTo>
                <a:lnTo>
                  <a:pt x="483751" y="0"/>
                </a:lnTo>
                <a:lnTo>
                  <a:pt x="483751" y="541880"/>
                </a:lnTo>
                <a:lnTo>
                  <a:pt x="0" y="54188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1117633" y="-49659"/>
            <a:ext cx="1313231" cy="809627"/>
          </a:xfrm>
          <a:prstGeom prst="rect">
            <a:avLst/>
          </a:prstGeom>
        </p:spPr>
        <p:txBody>
          <a:bodyPr lIns="0" tIns="0" rIns="0" bIns="0" rtlCol="0" anchor="t">
            <a:spAutoFit/>
          </a:bodyPr>
          <a:lstStyle/>
          <a:p>
            <a:pPr algn="l">
              <a:lnSpc>
                <a:spcPts val="7499"/>
              </a:lnSpc>
            </a:pPr>
            <a:r>
              <a:rPr lang="en-US" sz="2999" u="sng">
                <a:solidFill>
                  <a:srgbClr val="000000"/>
                </a:solidFill>
                <a:latin typeface="Railey"/>
                <a:ea typeface="Railey"/>
                <a:cs typeface="Railey"/>
                <a:sym typeface="Railey"/>
              </a:rPr>
              <a:t>Rédiger</a:t>
            </a:r>
          </a:p>
        </p:txBody>
      </p:sp>
      <p:sp>
        <p:nvSpPr>
          <p:cNvPr id="10" name="TextBox 10"/>
          <p:cNvSpPr txBox="1"/>
          <p:nvPr/>
        </p:nvSpPr>
        <p:spPr>
          <a:xfrm>
            <a:off x="990191" y="1169136"/>
            <a:ext cx="3577469" cy="440687"/>
          </a:xfrm>
          <a:prstGeom prst="rect">
            <a:avLst/>
          </a:prstGeom>
        </p:spPr>
        <p:txBody>
          <a:bodyPr lIns="0" tIns="0" rIns="0" bIns="0" rtlCol="0" anchor="t">
            <a:spAutoFit/>
          </a:bodyPr>
          <a:lstStyle/>
          <a:p>
            <a:pPr algn="just">
              <a:lnSpc>
                <a:spcPts val="4000"/>
              </a:lnSpc>
            </a:pPr>
            <a:r>
              <a:rPr lang="en-US" sz="1600">
                <a:solidFill>
                  <a:srgbClr val="000000"/>
                </a:solidFill>
                <a:latin typeface="Playwrite BR"/>
                <a:ea typeface="Playwrite BR"/>
                <a:cs typeface="Playwrite BR"/>
                <a:sym typeface="Playwrite BR"/>
              </a:rPr>
              <a:t>Respecter les codes de la lettre</a:t>
            </a:r>
          </a:p>
        </p:txBody>
      </p:sp>
      <p:sp>
        <p:nvSpPr>
          <p:cNvPr id="11" name="TextBox 11"/>
          <p:cNvSpPr txBox="1"/>
          <p:nvPr/>
        </p:nvSpPr>
        <p:spPr>
          <a:xfrm>
            <a:off x="570783" y="1749763"/>
            <a:ext cx="5461843" cy="2339340"/>
          </a:xfrm>
          <a:prstGeom prst="rect">
            <a:avLst/>
          </a:prstGeom>
        </p:spPr>
        <p:txBody>
          <a:bodyPr lIns="0" tIns="0" rIns="0" bIns="0" rtlCol="0" anchor="t">
            <a:spAutoFit/>
          </a:bodyPr>
          <a:lstStyle/>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Coordonnées en haut à ..............................</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 Lieu et date en haut à ...............................</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Destinataire en haut à ............................... sous la ...................</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Objet : sous les ........................................</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Formule d'appel : au ......................</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Contenu de la lettre en .............. parties</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Formule de politesse à la ........................</a:t>
            </a:r>
          </a:p>
          <a:p>
            <a:pPr marL="280669" lvl="1" indent="-140335" algn="l">
              <a:lnSpc>
                <a:spcPts val="2339"/>
              </a:lnSpc>
              <a:buFont typeface="Arial"/>
              <a:buChar char="•"/>
            </a:pPr>
            <a:r>
              <a:rPr lang="en-US" sz="1299">
                <a:solidFill>
                  <a:srgbClr val="000000"/>
                </a:solidFill>
                <a:latin typeface="Playwrite FR Moderne"/>
                <a:ea typeface="Playwrite FR Moderne"/>
                <a:cs typeface="Playwrite FR Moderne"/>
                <a:sym typeface="Playwrite FR Moderne"/>
              </a:rPr>
              <a:t>Signature</a:t>
            </a:r>
          </a:p>
        </p:txBody>
      </p:sp>
      <p:sp>
        <p:nvSpPr>
          <p:cNvPr id="12" name="TextBox 12"/>
          <p:cNvSpPr txBox="1"/>
          <p:nvPr/>
        </p:nvSpPr>
        <p:spPr>
          <a:xfrm>
            <a:off x="979651" y="4371653"/>
            <a:ext cx="4914994" cy="471802"/>
          </a:xfrm>
          <a:prstGeom prst="rect">
            <a:avLst/>
          </a:prstGeom>
        </p:spPr>
        <p:txBody>
          <a:bodyPr lIns="0" tIns="0" rIns="0" bIns="0" rtlCol="0" anchor="t">
            <a:spAutoFit/>
          </a:bodyPr>
          <a:lstStyle/>
          <a:p>
            <a:pPr algn="just">
              <a:lnSpc>
                <a:spcPts val="4250"/>
              </a:lnSpc>
            </a:pPr>
            <a:r>
              <a:rPr lang="en-US" sz="1700">
                <a:solidFill>
                  <a:srgbClr val="000000"/>
                </a:solidFill>
                <a:latin typeface="Playwrite BR"/>
                <a:ea typeface="Playwrite BR"/>
                <a:cs typeface="Playwrite BR"/>
                <a:sym typeface="Playwrite BR"/>
              </a:rPr>
              <a:t>Articuler le contenu en 3 paragraphes :</a:t>
            </a:r>
          </a:p>
        </p:txBody>
      </p:sp>
      <p:sp>
        <p:nvSpPr>
          <p:cNvPr id="13" name="TextBox 13"/>
          <p:cNvSpPr txBox="1"/>
          <p:nvPr/>
        </p:nvSpPr>
        <p:spPr>
          <a:xfrm>
            <a:off x="560243" y="4994861"/>
            <a:ext cx="6594862" cy="2339340"/>
          </a:xfrm>
          <a:prstGeom prst="rect">
            <a:avLst/>
          </a:prstGeom>
        </p:spPr>
        <p:txBody>
          <a:bodyPr lIns="0" tIns="0" rIns="0" bIns="0" rtlCol="0" anchor="t">
            <a:spAutoFit/>
          </a:bodyPr>
          <a:lstStyle/>
          <a:p>
            <a:pPr marL="280669" lvl="1" indent="-140335" algn="l">
              <a:lnSpc>
                <a:spcPts val="2339"/>
              </a:lnSpc>
              <a:buFont typeface="Arial"/>
              <a:buChar char="•"/>
            </a:pPr>
            <a:r>
              <a:rPr lang="en-US" sz="1299">
                <a:solidFill>
                  <a:srgbClr val="04697B"/>
                </a:solidFill>
                <a:latin typeface="Playwrite FR Moderne"/>
                <a:ea typeface="Playwrite FR Moderne"/>
                <a:cs typeface="Playwrite FR Moderne"/>
                <a:sym typeface="Playwrite FR Moderne"/>
              </a:rPr>
              <a:t>1er  paragraphe :</a:t>
            </a:r>
            <a:r>
              <a:rPr lang="en-US" sz="1299">
                <a:solidFill>
                  <a:srgbClr val="000000"/>
                </a:solidFill>
                <a:latin typeface="Playwrite FR Moderne"/>
                <a:ea typeface="Playwrite FR Moderne"/>
                <a:cs typeface="Playwrite FR Moderne"/>
                <a:sym typeface="Playwrite FR Moderne"/>
              </a:rPr>
              <a:t> se ................................. (élève en classe de 4ème, stage d’observation ou d’initiation en milieu professionnel)</a:t>
            </a:r>
          </a:p>
          <a:p>
            <a:pPr marL="280669" lvl="1" indent="-140335" algn="l">
              <a:lnSpc>
                <a:spcPts val="2339"/>
              </a:lnSpc>
              <a:buFont typeface="Arial"/>
              <a:buChar char="•"/>
            </a:pPr>
            <a:r>
              <a:rPr lang="en-US" sz="1299">
                <a:solidFill>
                  <a:srgbClr val="04697B"/>
                </a:solidFill>
                <a:latin typeface="Playwrite FR Moderne"/>
                <a:ea typeface="Playwrite FR Moderne"/>
                <a:cs typeface="Playwrite FR Moderne"/>
                <a:sym typeface="Playwrite FR Moderne"/>
              </a:rPr>
              <a:t>2ème paragraphe :</a:t>
            </a:r>
            <a:r>
              <a:rPr lang="en-US" sz="1299">
                <a:solidFill>
                  <a:srgbClr val="000000"/>
                </a:solidFill>
                <a:latin typeface="Playwrite FR Moderne"/>
                <a:ea typeface="Playwrite FR Moderne"/>
                <a:cs typeface="Playwrite FR Moderne"/>
                <a:sym typeface="Playwrite FR Moderne"/>
              </a:rPr>
              <a:t> indiquer ses ................................. (pourquoi cette entreprise ou ce secteur d'activité ?), parler de ses ................................... et exposer ses .................................. .</a:t>
            </a:r>
          </a:p>
          <a:p>
            <a:pPr marL="280669" lvl="1" indent="-140335" algn="l">
              <a:lnSpc>
                <a:spcPts val="2339"/>
              </a:lnSpc>
              <a:buFont typeface="Arial"/>
              <a:buChar char="•"/>
            </a:pPr>
            <a:r>
              <a:rPr lang="en-US" sz="1299">
                <a:solidFill>
                  <a:srgbClr val="04697B"/>
                </a:solidFill>
                <a:latin typeface="Playwrite FR Moderne"/>
                <a:ea typeface="Playwrite FR Moderne"/>
                <a:cs typeface="Playwrite FR Moderne"/>
                <a:sym typeface="Playwrite FR Moderne"/>
              </a:rPr>
              <a:t>3ème paragraphe : </a:t>
            </a:r>
            <a:r>
              <a:rPr lang="en-US" sz="1299">
                <a:solidFill>
                  <a:srgbClr val="000000"/>
                </a:solidFill>
                <a:latin typeface="Playwrite FR Moderne"/>
                <a:ea typeface="Playwrite FR Moderne"/>
                <a:cs typeface="Playwrite FR Moderne"/>
                <a:sym typeface="Playwrite FR Moderne"/>
              </a:rPr>
              <a:t>montrer que l’on est ................................. pour une rencontre.</a:t>
            </a:r>
          </a:p>
          <a:p>
            <a:pPr algn="l">
              <a:lnSpc>
                <a:spcPts val="2339"/>
              </a:lnSpc>
            </a:pPr>
            <a:endParaRPr lang="en-US" sz="1299">
              <a:solidFill>
                <a:srgbClr val="000000"/>
              </a:solidFill>
              <a:latin typeface="Playwrite FR Moderne"/>
              <a:ea typeface="Playwrite FR Moderne"/>
              <a:cs typeface="Playwrite FR Moderne"/>
              <a:sym typeface="Playwrite FR Moderne"/>
            </a:endParaRPr>
          </a:p>
        </p:txBody>
      </p:sp>
      <p:sp>
        <p:nvSpPr>
          <p:cNvPr id="14" name="TextBox 14"/>
          <p:cNvSpPr txBox="1"/>
          <p:nvPr/>
        </p:nvSpPr>
        <p:spPr>
          <a:xfrm>
            <a:off x="1018241" y="7472331"/>
            <a:ext cx="4914994" cy="471802"/>
          </a:xfrm>
          <a:prstGeom prst="rect">
            <a:avLst/>
          </a:prstGeom>
        </p:spPr>
        <p:txBody>
          <a:bodyPr lIns="0" tIns="0" rIns="0" bIns="0" rtlCol="0" anchor="t">
            <a:spAutoFit/>
          </a:bodyPr>
          <a:lstStyle/>
          <a:p>
            <a:pPr algn="just">
              <a:lnSpc>
                <a:spcPts val="4250"/>
              </a:lnSpc>
            </a:pPr>
            <a:r>
              <a:rPr lang="en-US" sz="1700">
                <a:solidFill>
                  <a:srgbClr val="000000"/>
                </a:solidFill>
                <a:latin typeface="Playwrite BR"/>
                <a:ea typeface="Playwrite BR"/>
                <a:cs typeface="Playwrite BR"/>
                <a:sym typeface="Playwrite BR"/>
              </a:rPr>
              <a:t>Terminer par une formule de politesse</a:t>
            </a:r>
          </a:p>
        </p:txBody>
      </p:sp>
      <p:sp>
        <p:nvSpPr>
          <p:cNvPr id="15" name="TextBox 15"/>
          <p:cNvSpPr txBox="1"/>
          <p:nvPr/>
        </p:nvSpPr>
        <p:spPr>
          <a:xfrm>
            <a:off x="957902" y="8015588"/>
            <a:ext cx="6222266" cy="1748790"/>
          </a:xfrm>
          <a:prstGeom prst="rect">
            <a:avLst/>
          </a:prstGeom>
        </p:spPr>
        <p:txBody>
          <a:bodyPr lIns="0" tIns="0" rIns="0" bIns="0" rtlCol="0" anchor="t">
            <a:spAutoFit/>
          </a:bodyPr>
          <a:lstStyle/>
          <a:p>
            <a:pPr algn="l">
              <a:lnSpc>
                <a:spcPts val="2339"/>
              </a:lnSpc>
            </a:pPr>
            <a:r>
              <a:rPr lang="en-US" sz="1299">
                <a:solidFill>
                  <a:srgbClr val="04697B"/>
                </a:solidFill>
                <a:latin typeface="Playwrite FR Moderne"/>
                <a:ea typeface="Playwrite FR Moderne"/>
                <a:cs typeface="Playwrite FR Moderne"/>
                <a:sym typeface="Playwrite FR Moderne"/>
              </a:rPr>
              <a:t> Dans l’attente d’une réponse, je vous prie d'agréer, Madame, Monsieur, mes sincères salutations.</a:t>
            </a:r>
          </a:p>
          <a:p>
            <a:pPr algn="l">
              <a:lnSpc>
                <a:spcPts val="2339"/>
              </a:lnSpc>
            </a:pPr>
            <a:r>
              <a:rPr lang="en-US" sz="1299">
                <a:solidFill>
                  <a:srgbClr val="D8637B"/>
                </a:solidFill>
                <a:latin typeface="Playwrite FR Moderne"/>
                <a:ea typeface="Playwrite FR Moderne"/>
                <a:cs typeface="Playwrite FR Moderne"/>
                <a:sym typeface="Playwrite FR Moderne"/>
              </a:rPr>
              <a:t>Je vous remercie de l’attention portée à ma demande et vous adresse mes sentiments respectueux.</a:t>
            </a:r>
          </a:p>
          <a:p>
            <a:pPr algn="l">
              <a:lnSpc>
                <a:spcPts val="2339"/>
              </a:lnSpc>
            </a:pPr>
            <a:r>
              <a:rPr lang="en-US" sz="1299">
                <a:solidFill>
                  <a:srgbClr val="432CC2"/>
                </a:solidFill>
                <a:latin typeface="Playwrite FR Moderne"/>
                <a:ea typeface="Playwrite FR Moderne"/>
                <a:cs typeface="Playwrite FR Moderne"/>
                <a:sym typeface="Playwrite FR Moderne"/>
              </a:rPr>
              <a:t>Dans l’espoir d’une réponse favorable, veuillez agréer, Madame, Monsieur, mes salutations distinguées.</a:t>
            </a:r>
          </a:p>
        </p:txBody>
      </p:sp>
      <p:sp>
        <p:nvSpPr>
          <p:cNvPr id="16" name="Espace réservé du pied de page 15">
            <a:extLst>
              <a:ext uri="{FF2B5EF4-FFF2-40B4-BE49-F238E27FC236}">
                <a16:creationId xmlns:a16="http://schemas.microsoft.com/office/drawing/2014/main" id="{EC909ED4-8A73-CBE6-53E8-C9F2B2F026F5}"/>
              </a:ext>
            </a:extLst>
          </p:cNvPr>
          <p:cNvSpPr>
            <a:spLocks noGrp="1"/>
          </p:cNvSpPr>
          <p:nvPr>
            <p:ph type="ftr" sz="quarter" idx="11"/>
          </p:nvPr>
        </p:nvSpPr>
        <p:spPr>
          <a:xfrm>
            <a:off x="2027938" y="10328275"/>
            <a:ext cx="2895600" cy="365125"/>
          </a:xfrm>
        </p:spPr>
        <p:txBody>
          <a:bodyPr/>
          <a:lstStyle/>
          <a:p>
            <a:r>
              <a:rPr lang="en-US" dirty="0"/>
              <a:t>https://mimiclass.fr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192" y="406670"/>
            <a:ext cx="496000" cy="564803"/>
          </a:xfrm>
          <a:custGeom>
            <a:avLst/>
            <a:gdLst/>
            <a:ahLst/>
            <a:cxnLst/>
            <a:rect l="l" t="t" r="r" b="b"/>
            <a:pathLst>
              <a:path w="496000" h="564803">
                <a:moveTo>
                  <a:pt x="0" y="0"/>
                </a:moveTo>
                <a:lnTo>
                  <a:pt x="495999" y="0"/>
                </a:lnTo>
                <a:lnTo>
                  <a:pt x="495999" y="564803"/>
                </a:lnTo>
                <a:lnTo>
                  <a:pt x="0" y="56480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29222" y="1767955"/>
            <a:ext cx="527824" cy="586471"/>
          </a:xfrm>
          <a:custGeom>
            <a:avLst/>
            <a:gdLst/>
            <a:ahLst/>
            <a:cxnLst/>
            <a:rect l="l" t="t" r="r" b="b"/>
            <a:pathLst>
              <a:path w="527824" h="586471">
                <a:moveTo>
                  <a:pt x="0" y="0"/>
                </a:moveTo>
                <a:lnTo>
                  <a:pt x="527824" y="0"/>
                </a:lnTo>
                <a:lnTo>
                  <a:pt x="527824" y="586471"/>
                </a:lnTo>
                <a:lnTo>
                  <a:pt x="0" y="5864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937213" y="3355187"/>
            <a:ext cx="1476716" cy="935760"/>
          </a:xfrm>
          <a:custGeom>
            <a:avLst/>
            <a:gdLst/>
            <a:ahLst/>
            <a:cxnLst/>
            <a:rect l="l" t="t" r="r" b="b"/>
            <a:pathLst>
              <a:path w="1476716" h="935760">
                <a:moveTo>
                  <a:pt x="0" y="0"/>
                </a:moveTo>
                <a:lnTo>
                  <a:pt x="1476716" y="0"/>
                </a:lnTo>
                <a:lnTo>
                  <a:pt x="1476716" y="935760"/>
                </a:lnTo>
                <a:lnTo>
                  <a:pt x="0" y="9357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068800" y="343633"/>
            <a:ext cx="4914994" cy="471802"/>
          </a:xfrm>
          <a:prstGeom prst="rect">
            <a:avLst/>
          </a:prstGeom>
        </p:spPr>
        <p:txBody>
          <a:bodyPr lIns="0" tIns="0" rIns="0" bIns="0" rtlCol="0" anchor="t">
            <a:spAutoFit/>
          </a:bodyPr>
          <a:lstStyle/>
          <a:p>
            <a:pPr algn="just">
              <a:lnSpc>
                <a:spcPts val="4250"/>
              </a:lnSpc>
            </a:pPr>
            <a:r>
              <a:rPr lang="en-US" sz="1700">
                <a:solidFill>
                  <a:srgbClr val="000000"/>
                </a:solidFill>
                <a:latin typeface="Playwrite BR"/>
                <a:ea typeface="Playwrite BR"/>
                <a:cs typeface="Playwrite BR"/>
                <a:sym typeface="Playwrite BR"/>
              </a:rPr>
              <a:t>Signer sa lettre</a:t>
            </a:r>
          </a:p>
        </p:txBody>
      </p:sp>
      <p:sp>
        <p:nvSpPr>
          <p:cNvPr id="6" name="TextBox 6"/>
          <p:cNvSpPr txBox="1"/>
          <p:nvPr/>
        </p:nvSpPr>
        <p:spPr>
          <a:xfrm>
            <a:off x="645644" y="1042415"/>
            <a:ext cx="6594862" cy="272415"/>
          </a:xfrm>
          <a:prstGeom prst="rect">
            <a:avLst/>
          </a:prstGeom>
        </p:spPr>
        <p:txBody>
          <a:bodyPr lIns="0" tIns="0" rIns="0" bIns="0" rtlCol="0" anchor="t">
            <a:spAutoFit/>
          </a:bodyPr>
          <a:lstStyle/>
          <a:p>
            <a:pPr algn="l">
              <a:lnSpc>
                <a:spcPts val="2339"/>
              </a:lnSpc>
            </a:pPr>
            <a:r>
              <a:rPr lang="en-US" sz="1299">
                <a:solidFill>
                  <a:srgbClr val="000000"/>
                </a:solidFill>
                <a:latin typeface="Playwrite FR Moderne"/>
                <a:ea typeface="Playwrite FR Moderne"/>
                <a:cs typeface="Playwrite FR Moderne"/>
                <a:sym typeface="Playwrite FR Moderne"/>
              </a:rPr>
              <a:t>Prépare ta signature et surtout, ne signe par ton ............................ !</a:t>
            </a:r>
          </a:p>
        </p:txBody>
      </p:sp>
      <p:sp>
        <p:nvSpPr>
          <p:cNvPr id="7" name="TextBox 7"/>
          <p:cNvSpPr txBox="1"/>
          <p:nvPr/>
        </p:nvSpPr>
        <p:spPr>
          <a:xfrm>
            <a:off x="1068800" y="1715752"/>
            <a:ext cx="4914994" cy="471802"/>
          </a:xfrm>
          <a:prstGeom prst="rect">
            <a:avLst/>
          </a:prstGeom>
        </p:spPr>
        <p:txBody>
          <a:bodyPr lIns="0" tIns="0" rIns="0" bIns="0" rtlCol="0" anchor="t">
            <a:spAutoFit/>
          </a:bodyPr>
          <a:lstStyle/>
          <a:p>
            <a:pPr algn="just">
              <a:lnSpc>
                <a:spcPts val="4250"/>
              </a:lnSpc>
            </a:pPr>
            <a:r>
              <a:rPr lang="en-US" sz="1700">
                <a:solidFill>
                  <a:srgbClr val="000000"/>
                </a:solidFill>
                <a:latin typeface="Playwrite BR"/>
                <a:ea typeface="Playwrite BR"/>
                <a:cs typeface="Playwrite BR"/>
                <a:sym typeface="Playwrite BR"/>
              </a:rPr>
              <a:t>Se faire relire</a:t>
            </a:r>
          </a:p>
        </p:txBody>
      </p:sp>
      <p:sp>
        <p:nvSpPr>
          <p:cNvPr id="8" name="TextBox 8"/>
          <p:cNvSpPr txBox="1"/>
          <p:nvPr/>
        </p:nvSpPr>
        <p:spPr>
          <a:xfrm>
            <a:off x="645644" y="2421101"/>
            <a:ext cx="6594862" cy="567690"/>
          </a:xfrm>
          <a:prstGeom prst="rect">
            <a:avLst/>
          </a:prstGeom>
        </p:spPr>
        <p:txBody>
          <a:bodyPr lIns="0" tIns="0" rIns="0" bIns="0" rtlCol="0" anchor="t">
            <a:spAutoFit/>
          </a:bodyPr>
          <a:lstStyle/>
          <a:p>
            <a:pPr algn="l">
              <a:lnSpc>
                <a:spcPts val="2339"/>
              </a:lnSpc>
            </a:pPr>
            <a:r>
              <a:rPr lang="en-US" sz="1299">
                <a:solidFill>
                  <a:srgbClr val="000000"/>
                </a:solidFill>
                <a:latin typeface="Playwrite FR Moderne"/>
                <a:ea typeface="Playwrite FR Moderne"/>
                <a:cs typeface="Playwrite FR Moderne"/>
                <a:sym typeface="Playwrite FR Moderne"/>
              </a:rPr>
              <a:t>Fait relire ta lettre avant de l'envoyer (orthographe, syntaxe) pour mettre toutes les chances de ton côté.</a:t>
            </a:r>
          </a:p>
        </p:txBody>
      </p:sp>
      <p:grpSp>
        <p:nvGrpSpPr>
          <p:cNvPr id="9" name="Group 9"/>
          <p:cNvGrpSpPr/>
          <p:nvPr/>
        </p:nvGrpSpPr>
        <p:grpSpPr>
          <a:xfrm>
            <a:off x="799011" y="4501317"/>
            <a:ext cx="6337897" cy="1689366"/>
            <a:chOff x="0" y="0"/>
            <a:chExt cx="1345991" cy="358774"/>
          </a:xfrm>
        </p:grpSpPr>
        <p:sp>
          <p:nvSpPr>
            <p:cNvPr id="10" name="Freeform 10"/>
            <p:cNvSpPr/>
            <p:nvPr/>
          </p:nvSpPr>
          <p:spPr>
            <a:xfrm>
              <a:off x="0" y="0"/>
              <a:ext cx="1345991" cy="358774"/>
            </a:xfrm>
            <a:custGeom>
              <a:avLst/>
              <a:gdLst/>
              <a:ahLst/>
              <a:cxnLst/>
              <a:rect l="l" t="t" r="r" b="b"/>
              <a:pathLst>
                <a:path w="1345991" h="358774">
                  <a:moveTo>
                    <a:pt x="4886" y="0"/>
                  </a:moveTo>
                  <a:lnTo>
                    <a:pt x="1341104" y="0"/>
                  </a:lnTo>
                  <a:cubicBezTo>
                    <a:pt x="1342400" y="0"/>
                    <a:pt x="1343643" y="515"/>
                    <a:pt x="1344559" y="1431"/>
                  </a:cubicBezTo>
                  <a:cubicBezTo>
                    <a:pt x="1345476" y="2347"/>
                    <a:pt x="1345991" y="3590"/>
                    <a:pt x="1345991" y="4886"/>
                  </a:cubicBezTo>
                  <a:lnTo>
                    <a:pt x="1345991" y="353888"/>
                  </a:lnTo>
                  <a:cubicBezTo>
                    <a:pt x="1345991" y="355184"/>
                    <a:pt x="1345476" y="356426"/>
                    <a:pt x="1344559" y="357343"/>
                  </a:cubicBezTo>
                  <a:cubicBezTo>
                    <a:pt x="1343643" y="358259"/>
                    <a:pt x="1342400" y="358774"/>
                    <a:pt x="1341104" y="358774"/>
                  </a:cubicBezTo>
                  <a:lnTo>
                    <a:pt x="4886" y="358774"/>
                  </a:lnTo>
                  <a:cubicBezTo>
                    <a:pt x="3590" y="358774"/>
                    <a:pt x="2347" y="358259"/>
                    <a:pt x="1431" y="357343"/>
                  </a:cubicBezTo>
                  <a:cubicBezTo>
                    <a:pt x="515" y="356426"/>
                    <a:pt x="0" y="355184"/>
                    <a:pt x="0" y="353888"/>
                  </a:cubicBezTo>
                  <a:lnTo>
                    <a:pt x="0" y="4886"/>
                  </a:lnTo>
                  <a:cubicBezTo>
                    <a:pt x="0" y="3590"/>
                    <a:pt x="515" y="2347"/>
                    <a:pt x="1431" y="1431"/>
                  </a:cubicBezTo>
                  <a:cubicBezTo>
                    <a:pt x="2347" y="515"/>
                    <a:pt x="3590" y="0"/>
                    <a:pt x="4886" y="0"/>
                  </a:cubicBezTo>
                  <a:close/>
                </a:path>
              </a:pathLst>
            </a:custGeom>
            <a:solidFill>
              <a:srgbClr val="FFFFFF"/>
            </a:solidFill>
            <a:ln w="38100" cap="sq">
              <a:solidFill>
                <a:srgbClr val="297898"/>
              </a:solidFill>
              <a:prstDash val="solid"/>
              <a:miter/>
            </a:ln>
          </p:spPr>
        </p:sp>
        <p:sp>
          <p:nvSpPr>
            <p:cNvPr id="11" name="TextBox 11"/>
            <p:cNvSpPr txBox="1"/>
            <p:nvPr/>
          </p:nvSpPr>
          <p:spPr>
            <a:xfrm>
              <a:off x="0" y="-9525"/>
              <a:ext cx="1345991" cy="368299"/>
            </a:xfrm>
            <a:prstGeom prst="rect">
              <a:avLst/>
            </a:prstGeom>
          </p:spPr>
          <p:txBody>
            <a:bodyPr lIns="50800" tIns="50800" rIns="50800" bIns="50800" rtlCol="0" anchor="ctr"/>
            <a:lstStyle/>
            <a:p>
              <a:pPr algn="ctr">
                <a:lnSpc>
                  <a:spcPts val="1468"/>
                </a:lnSpc>
              </a:pPr>
              <a:endParaRPr/>
            </a:p>
          </p:txBody>
        </p:sp>
      </p:grpSp>
      <p:sp>
        <p:nvSpPr>
          <p:cNvPr id="12" name="TextBox 12"/>
          <p:cNvSpPr txBox="1"/>
          <p:nvPr/>
        </p:nvSpPr>
        <p:spPr>
          <a:xfrm>
            <a:off x="932625" y="4581142"/>
            <a:ext cx="6020901" cy="1453515"/>
          </a:xfrm>
          <a:prstGeom prst="rect">
            <a:avLst/>
          </a:prstGeom>
        </p:spPr>
        <p:txBody>
          <a:bodyPr lIns="0" tIns="0" rIns="0" bIns="0" rtlCol="0" anchor="t">
            <a:spAutoFit/>
          </a:bodyPr>
          <a:lstStyle/>
          <a:p>
            <a:pPr algn="ctr">
              <a:lnSpc>
                <a:spcPts val="2339"/>
              </a:lnSpc>
            </a:pPr>
            <a:r>
              <a:rPr lang="en-US" sz="1299">
                <a:solidFill>
                  <a:srgbClr val="000000"/>
                </a:solidFill>
                <a:latin typeface="Playwrite FR Moderne"/>
                <a:ea typeface="Playwrite FR Moderne"/>
                <a:cs typeface="Playwrite FR Moderne"/>
                <a:sym typeface="Playwrite FR Moderne"/>
              </a:rPr>
              <a:t>Plutôt que d'envoyer systématiquement une lettre de motivation, il est important aussi de se déplacer directement dans l'entreprise souhaitée afin de la donner en main propre. Tous les employeurs ne demandent pas obligatoirement une lettre de motivation pour un stage d’observation ou d’initiation en 4ème.</a:t>
            </a:r>
          </a:p>
        </p:txBody>
      </p:sp>
      <p:sp>
        <p:nvSpPr>
          <p:cNvPr id="13" name="Espace réservé du pied de page 12">
            <a:extLst>
              <a:ext uri="{FF2B5EF4-FFF2-40B4-BE49-F238E27FC236}">
                <a16:creationId xmlns:a16="http://schemas.microsoft.com/office/drawing/2014/main" id="{ACB461B4-850F-C70A-BA2E-66C8203DEC07}"/>
              </a:ext>
            </a:extLst>
          </p:cNvPr>
          <p:cNvSpPr>
            <a:spLocks noGrp="1"/>
          </p:cNvSpPr>
          <p:nvPr>
            <p:ph type="ftr" sz="quarter" idx="11"/>
          </p:nvPr>
        </p:nvSpPr>
        <p:spPr>
          <a:xfrm>
            <a:off x="2227771" y="10296620"/>
            <a:ext cx="2895600" cy="365125"/>
          </a:xfrm>
        </p:spPr>
        <p:txBody>
          <a:bodyPr/>
          <a:lstStyle/>
          <a:p>
            <a:r>
              <a:rPr lang="en-US" dirty="0"/>
              <a:t>https://mimiclass.fr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0132" y="296168"/>
            <a:ext cx="937237" cy="919664"/>
          </a:xfrm>
          <a:custGeom>
            <a:avLst/>
            <a:gdLst/>
            <a:ahLst/>
            <a:cxnLst/>
            <a:rect l="l" t="t" r="r" b="b"/>
            <a:pathLst>
              <a:path w="937237" h="919664">
                <a:moveTo>
                  <a:pt x="0" y="0"/>
                </a:moveTo>
                <a:lnTo>
                  <a:pt x="937237" y="0"/>
                </a:lnTo>
                <a:lnTo>
                  <a:pt x="937237" y="919664"/>
                </a:lnTo>
                <a:lnTo>
                  <a:pt x="0" y="9196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8751" y="2014177"/>
            <a:ext cx="5810186" cy="4793692"/>
          </a:xfrm>
          <a:custGeom>
            <a:avLst/>
            <a:gdLst/>
            <a:ahLst/>
            <a:cxnLst/>
            <a:rect l="l" t="t" r="r" b="b"/>
            <a:pathLst>
              <a:path w="5810186" h="4793692">
                <a:moveTo>
                  <a:pt x="0" y="0"/>
                </a:moveTo>
                <a:lnTo>
                  <a:pt x="5810185" y="0"/>
                </a:lnTo>
                <a:lnTo>
                  <a:pt x="5810185" y="4793692"/>
                </a:lnTo>
                <a:lnTo>
                  <a:pt x="0" y="4793692"/>
                </a:lnTo>
                <a:lnTo>
                  <a:pt x="0" y="0"/>
                </a:lnTo>
                <a:close/>
              </a:path>
            </a:pathLst>
          </a:custGeom>
          <a:blipFill>
            <a:blip r:embed="rId4"/>
            <a:stretch>
              <a:fillRect/>
            </a:stretch>
          </a:blipFill>
        </p:spPr>
      </p:sp>
      <p:sp>
        <p:nvSpPr>
          <p:cNvPr id="4" name="Freeform 4"/>
          <p:cNvSpPr/>
          <p:nvPr/>
        </p:nvSpPr>
        <p:spPr>
          <a:xfrm>
            <a:off x="400132" y="7606214"/>
            <a:ext cx="6921688" cy="2329786"/>
          </a:xfrm>
          <a:custGeom>
            <a:avLst/>
            <a:gdLst/>
            <a:ahLst/>
            <a:cxnLst/>
            <a:rect l="l" t="t" r="r" b="b"/>
            <a:pathLst>
              <a:path w="6921688" h="2329786">
                <a:moveTo>
                  <a:pt x="0" y="0"/>
                </a:moveTo>
                <a:lnTo>
                  <a:pt x="6921688" y="0"/>
                </a:lnTo>
                <a:lnTo>
                  <a:pt x="6921688" y="2329786"/>
                </a:lnTo>
                <a:lnTo>
                  <a:pt x="0" y="2329786"/>
                </a:lnTo>
                <a:lnTo>
                  <a:pt x="0" y="0"/>
                </a:lnTo>
                <a:close/>
              </a:path>
            </a:pathLst>
          </a:custGeom>
          <a:blipFill>
            <a:blip r:embed="rId5"/>
            <a:stretch>
              <a:fillRect/>
            </a:stretch>
          </a:blipFill>
        </p:spPr>
      </p:sp>
      <p:sp>
        <p:nvSpPr>
          <p:cNvPr id="5" name="TextBox 5"/>
          <p:cNvSpPr txBox="1"/>
          <p:nvPr/>
        </p:nvSpPr>
        <p:spPr>
          <a:xfrm>
            <a:off x="1679039" y="470250"/>
            <a:ext cx="3521942" cy="514350"/>
          </a:xfrm>
          <a:prstGeom prst="rect">
            <a:avLst/>
          </a:prstGeom>
        </p:spPr>
        <p:txBody>
          <a:bodyPr lIns="0" tIns="0" rIns="0" bIns="0" rtlCol="0" anchor="t">
            <a:spAutoFit/>
          </a:bodyPr>
          <a:lstStyle/>
          <a:p>
            <a:pPr algn="just">
              <a:lnSpc>
                <a:spcPts val="4200"/>
              </a:lnSpc>
            </a:pPr>
            <a:r>
              <a:rPr lang="en-US" sz="3000" u="sng">
                <a:solidFill>
                  <a:srgbClr val="000000"/>
                </a:solidFill>
                <a:latin typeface="Railey"/>
                <a:ea typeface="Railey"/>
                <a:cs typeface="Railey"/>
                <a:sym typeface="Railey"/>
              </a:rPr>
              <a:t>Un peu de Vocabulaire...</a:t>
            </a:r>
          </a:p>
        </p:txBody>
      </p:sp>
      <p:sp>
        <p:nvSpPr>
          <p:cNvPr id="6" name="Espace réservé du pied de page 5">
            <a:extLst>
              <a:ext uri="{FF2B5EF4-FFF2-40B4-BE49-F238E27FC236}">
                <a16:creationId xmlns:a16="http://schemas.microsoft.com/office/drawing/2014/main" id="{848C1EC9-C857-E9BF-86CA-518893C7020D}"/>
              </a:ext>
            </a:extLst>
          </p:cNvPr>
          <p:cNvSpPr>
            <a:spLocks noGrp="1"/>
          </p:cNvSpPr>
          <p:nvPr>
            <p:ph type="ftr" sz="quarter" idx="11"/>
          </p:nvPr>
        </p:nvSpPr>
        <p:spPr>
          <a:xfrm>
            <a:off x="2101850" y="10328275"/>
            <a:ext cx="2895600" cy="365125"/>
          </a:xfrm>
        </p:spPr>
        <p:txBody>
          <a:bodyPr/>
          <a:lstStyle/>
          <a:p>
            <a:r>
              <a:rPr lang="en-US" dirty="0"/>
              <a:t>https://mimiclass.fr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470559" y="258457"/>
            <a:ext cx="709697" cy="995085"/>
          </a:xfrm>
          <a:custGeom>
            <a:avLst/>
            <a:gdLst/>
            <a:ahLst/>
            <a:cxnLst/>
            <a:rect l="l" t="t" r="r" b="b"/>
            <a:pathLst>
              <a:path w="709697" h="995085">
                <a:moveTo>
                  <a:pt x="709698" y="0"/>
                </a:moveTo>
                <a:lnTo>
                  <a:pt x="0" y="0"/>
                </a:lnTo>
                <a:lnTo>
                  <a:pt x="0" y="995086"/>
                </a:lnTo>
                <a:lnTo>
                  <a:pt x="709698" y="995086"/>
                </a:lnTo>
                <a:lnTo>
                  <a:pt x="709698" y="0"/>
                </a:lnTo>
                <a:close/>
              </a:path>
            </a:pathLst>
          </a:custGeom>
          <a:blipFill>
            <a:blip r:embed="rId2"/>
            <a:stretch>
              <a:fillRect t="-4547" b="-4547"/>
            </a:stretch>
          </a:blipFill>
        </p:spPr>
      </p:sp>
      <p:sp>
        <p:nvSpPr>
          <p:cNvPr id="3" name="TextBox 3"/>
          <p:cNvSpPr txBox="1"/>
          <p:nvPr/>
        </p:nvSpPr>
        <p:spPr>
          <a:xfrm>
            <a:off x="1342983" y="470250"/>
            <a:ext cx="2332594" cy="514350"/>
          </a:xfrm>
          <a:prstGeom prst="rect">
            <a:avLst/>
          </a:prstGeom>
        </p:spPr>
        <p:txBody>
          <a:bodyPr lIns="0" tIns="0" rIns="0" bIns="0" rtlCol="0" anchor="t">
            <a:spAutoFit/>
          </a:bodyPr>
          <a:lstStyle/>
          <a:p>
            <a:pPr algn="just">
              <a:lnSpc>
                <a:spcPts val="4200"/>
              </a:lnSpc>
            </a:pPr>
            <a:r>
              <a:rPr lang="en-US" sz="3000" u="sng">
                <a:solidFill>
                  <a:srgbClr val="000000"/>
                </a:solidFill>
                <a:latin typeface="Railey"/>
                <a:ea typeface="Railey"/>
                <a:cs typeface="Railey"/>
                <a:sym typeface="Railey"/>
              </a:rPr>
              <a:t>Chercher L’Erreur</a:t>
            </a:r>
          </a:p>
        </p:txBody>
      </p:sp>
      <p:sp>
        <p:nvSpPr>
          <p:cNvPr id="4" name="TextBox 4"/>
          <p:cNvSpPr txBox="1"/>
          <p:nvPr/>
        </p:nvSpPr>
        <p:spPr>
          <a:xfrm>
            <a:off x="470559" y="1431114"/>
            <a:ext cx="6883066" cy="631111"/>
          </a:xfrm>
          <a:prstGeom prst="rect">
            <a:avLst/>
          </a:prstGeom>
        </p:spPr>
        <p:txBody>
          <a:bodyPr lIns="0" tIns="0" rIns="0" bIns="0" rtlCol="0" anchor="t">
            <a:spAutoFit/>
          </a:bodyPr>
          <a:lstStyle/>
          <a:p>
            <a:pPr algn="just">
              <a:lnSpc>
                <a:spcPts val="2600"/>
              </a:lnSpc>
            </a:pPr>
            <a:r>
              <a:rPr lang="en-US" sz="1300">
                <a:solidFill>
                  <a:srgbClr val="000000"/>
                </a:solidFill>
                <a:latin typeface="Playwrite FR Moderne"/>
                <a:ea typeface="Playwrite FR Moderne"/>
                <a:cs typeface="Playwrite FR Moderne"/>
                <a:sym typeface="Playwrite FR Moderne"/>
              </a:rPr>
              <a:t>Repère les erreurs et explique ce qui ne va pas dans les lettres de motivation suivantes :</a:t>
            </a:r>
          </a:p>
        </p:txBody>
      </p:sp>
      <p:grpSp>
        <p:nvGrpSpPr>
          <p:cNvPr id="5" name="Group 5"/>
          <p:cNvGrpSpPr/>
          <p:nvPr/>
        </p:nvGrpSpPr>
        <p:grpSpPr>
          <a:xfrm>
            <a:off x="531062" y="2614675"/>
            <a:ext cx="6474614" cy="5319528"/>
            <a:chOff x="0" y="0"/>
            <a:chExt cx="1375025" cy="1129718"/>
          </a:xfrm>
        </p:grpSpPr>
        <p:sp>
          <p:nvSpPr>
            <p:cNvPr id="6" name="Freeform 6"/>
            <p:cNvSpPr/>
            <p:nvPr/>
          </p:nvSpPr>
          <p:spPr>
            <a:xfrm>
              <a:off x="0" y="0"/>
              <a:ext cx="1375025" cy="1129718"/>
            </a:xfrm>
            <a:custGeom>
              <a:avLst/>
              <a:gdLst/>
              <a:ahLst/>
              <a:cxnLst/>
              <a:rect l="l" t="t" r="r" b="b"/>
              <a:pathLst>
                <a:path w="1375025" h="1129718">
                  <a:moveTo>
                    <a:pt x="4783" y="0"/>
                  </a:moveTo>
                  <a:lnTo>
                    <a:pt x="1370242" y="0"/>
                  </a:lnTo>
                  <a:cubicBezTo>
                    <a:pt x="1371511" y="0"/>
                    <a:pt x="1372728" y="504"/>
                    <a:pt x="1373624" y="1401"/>
                  </a:cubicBezTo>
                  <a:cubicBezTo>
                    <a:pt x="1374521" y="2298"/>
                    <a:pt x="1375025" y="3514"/>
                    <a:pt x="1375025" y="4783"/>
                  </a:cubicBezTo>
                  <a:lnTo>
                    <a:pt x="1375025" y="1124935"/>
                  </a:lnTo>
                  <a:cubicBezTo>
                    <a:pt x="1375025" y="1127576"/>
                    <a:pt x="1372884" y="1129718"/>
                    <a:pt x="1370242" y="1129718"/>
                  </a:cubicBezTo>
                  <a:lnTo>
                    <a:pt x="4783" y="1129718"/>
                  </a:lnTo>
                  <a:cubicBezTo>
                    <a:pt x="2141" y="1129718"/>
                    <a:pt x="0" y="1127576"/>
                    <a:pt x="0" y="1124935"/>
                  </a:cubicBezTo>
                  <a:lnTo>
                    <a:pt x="0" y="4783"/>
                  </a:lnTo>
                  <a:cubicBezTo>
                    <a:pt x="0" y="2141"/>
                    <a:pt x="2141" y="0"/>
                    <a:pt x="4783" y="0"/>
                  </a:cubicBezTo>
                  <a:close/>
                </a:path>
              </a:pathLst>
            </a:custGeom>
            <a:solidFill>
              <a:srgbClr val="FFFFFF"/>
            </a:solidFill>
            <a:ln w="38100" cap="sq">
              <a:solidFill>
                <a:srgbClr val="5DAAC6"/>
              </a:solidFill>
              <a:prstDash val="solid"/>
              <a:miter/>
            </a:ln>
          </p:spPr>
        </p:sp>
        <p:sp>
          <p:nvSpPr>
            <p:cNvPr id="7" name="TextBox 7"/>
            <p:cNvSpPr txBox="1"/>
            <p:nvPr/>
          </p:nvSpPr>
          <p:spPr>
            <a:xfrm>
              <a:off x="0" y="-9525"/>
              <a:ext cx="1375025" cy="1139243"/>
            </a:xfrm>
            <a:prstGeom prst="rect">
              <a:avLst/>
            </a:prstGeom>
          </p:spPr>
          <p:txBody>
            <a:bodyPr lIns="50800" tIns="50800" rIns="50800" bIns="50800" rtlCol="0" anchor="ctr"/>
            <a:lstStyle/>
            <a:p>
              <a:pPr algn="ctr">
                <a:lnSpc>
                  <a:spcPts val="1468"/>
                </a:lnSpc>
              </a:pPr>
              <a:endParaRPr/>
            </a:p>
          </p:txBody>
        </p:sp>
      </p:grpSp>
      <p:sp>
        <p:nvSpPr>
          <p:cNvPr id="8" name="TextBox 8"/>
          <p:cNvSpPr txBox="1"/>
          <p:nvPr/>
        </p:nvSpPr>
        <p:spPr>
          <a:xfrm>
            <a:off x="825408" y="2641803"/>
            <a:ext cx="5978592" cy="5101585"/>
          </a:xfrm>
          <a:prstGeom prst="rect">
            <a:avLst/>
          </a:prstGeom>
        </p:spPr>
        <p:txBody>
          <a:bodyPr lIns="0" tIns="0" rIns="0" bIns="0" rtlCol="0" anchor="t">
            <a:spAutoFit/>
          </a:bodyPr>
          <a:lstStyle/>
          <a:p>
            <a:pPr algn="just">
              <a:lnSpc>
                <a:spcPts val="2660"/>
              </a:lnSpc>
            </a:pPr>
            <a:r>
              <a:rPr lang="en-US" sz="1330">
                <a:solidFill>
                  <a:srgbClr val="000000"/>
                </a:solidFill>
                <a:latin typeface="Open Sans"/>
                <a:ea typeface="Open Sans"/>
                <a:cs typeface="Open Sans"/>
                <a:sym typeface="Open Sans"/>
              </a:rPr>
              <a:t>Kevin Martin</a:t>
            </a:r>
          </a:p>
          <a:p>
            <a:pPr algn="just">
              <a:lnSpc>
                <a:spcPts val="2660"/>
              </a:lnSpc>
            </a:pPr>
            <a:r>
              <a:rPr lang="en-US" sz="1330">
                <a:solidFill>
                  <a:srgbClr val="000000"/>
                </a:solidFill>
                <a:latin typeface="Open Sans"/>
                <a:ea typeface="Open Sans"/>
                <a:cs typeface="Open Sans"/>
                <a:sym typeface="Open Sans"/>
              </a:rPr>
              <a:t> 5 rue des Lilas                                                                         Le 03 mars 2026</a:t>
            </a:r>
          </a:p>
          <a:p>
            <a:pPr algn="just">
              <a:lnSpc>
                <a:spcPts val="2660"/>
              </a:lnSpc>
            </a:pPr>
            <a:r>
              <a:rPr lang="en-US" sz="1330">
                <a:solidFill>
                  <a:srgbClr val="000000"/>
                </a:solidFill>
                <a:latin typeface="Open Sans"/>
                <a:ea typeface="Open Sans"/>
                <a:cs typeface="Open Sans"/>
                <a:sym typeface="Open Sans"/>
              </a:rPr>
              <a:t> 76100 Rouen</a:t>
            </a:r>
          </a:p>
          <a:p>
            <a:pPr algn="just">
              <a:lnSpc>
                <a:spcPts val="2660"/>
              </a:lnSpc>
            </a:pPr>
            <a:r>
              <a:rPr lang="en-US" sz="1330">
                <a:solidFill>
                  <a:srgbClr val="000000"/>
                </a:solidFill>
                <a:latin typeface="Open Sans"/>
                <a:ea typeface="Open Sans"/>
                <a:cs typeface="Open Sans"/>
                <a:sym typeface="Open Sans"/>
              </a:rPr>
              <a:t>06.07.08.09.10</a:t>
            </a:r>
          </a:p>
          <a:p>
            <a:pPr algn="just">
              <a:lnSpc>
                <a:spcPts val="1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Objet : recherche de stage</a:t>
            </a:r>
          </a:p>
          <a:p>
            <a:pPr algn="just">
              <a:lnSpc>
                <a:spcPts val="1660"/>
              </a:lnSpc>
            </a:pPr>
            <a:endParaRPr lang="en-US" sz="1330">
              <a:solidFill>
                <a:srgbClr val="000000"/>
              </a:solidFill>
              <a:latin typeface="Open Sans"/>
              <a:ea typeface="Open Sans"/>
              <a:cs typeface="Open Sans"/>
              <a:sym typeface="Open Sans"/>
            </a:endParaRPr>
          </a:p>
          <a:p>
            <a:pPr algn="ctr">
              <a:lnSpc>
                <a:spcPts val="2660"/>
              </a:lnSpc>
            </a:pPr>
            <a:r>
              <a:rPr lang="en-US" sz="1330">
                <a:solidFill>
                  <a:srgbClr val="000000"/>
                </a:solidFill>
                <a:latin typeface="Open Sans"/>
                <a:ea typeface="Open Sans"/>
                <a:cs typeface="Open Sans"/>
                <a:sym typeface="Open Sans"/>
              </a:rPr>
              <a:t>Madame,</a:t>
            </a:r>
          </a:p>
          <a:p>
            <a:pPr algn="ctr">
              <a:lnSpc>
                <a:spcPts val="2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Je suis actuellement en classe de 4ème et je souhaite faire un stage dans votre entreprise.</a:t>
            </a:r>
          </a:p>
          <a:p>
            <a:pPr algn="just">
              <a:lnSpc>
                <a:spcPts val="1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Je suis très motivé, sérieux, dynamique, ponctuel, courageux, gentil, agréable, poli, travailleur.</a:t>
            </a:r>
          </a:p>
          <a:p>
            <a:pPr algn="just">
              <a:lnSpc>
                <a:spcPts val="14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Je veux une réponse rapide. Dans l’attente, veuillez agréer mes salutations distinguées.</a:t>
            </a:r>
          </a:p>
        </p:txBody>
      </p:sp>
      <p:sp>
        <p:nvSpPr>
          <p:cNvPr id="9" name="TextBox 9"/>
          <p:cNvSpPr txBox="1"/>
          <p:nvPr/>
        </p:nvSpPr>
        <p:spPr>
          <a:xfrm>
            <a:off x="470559" y="8242300"/>
            <a:ext cx="6883066" cy="1618736"/>
          </a:xfrm>
          <a:prstGeom prst="rect">
            <a:avLst/>
          </a:prstGeom>
        </p:spPr>
        <p:txBody>
          <a:bodyPr wrap="square" lIns="0" tIns="0" rIns="0" bIns="0" rtlCol="0" anchor="t">
            <a:spAutoFit/>
          </a:bodyPr>
          <a:lstStyle/>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p:txBody>
      </p:sp>
      <p:sp>
        <p:nvSpPr>
          <p:cNvPr id="10" name="Espace réservé du pied de page 9">
            <a:extLst>
              <a:ext uri="{FF2B5EF4-FFF2-40B4-BE49-F238E27FC236}">
                <a16:creationId xmlns:a16="http://schemas.microsoft.com/office/drawing/2014/main" id="{784418DE-44D5-B6E5-1B75-8EA7674059A4}"/>
              </a:ext>
            </a:extLst>
          </p:cNvPr>
          <p:cNvSpPr>
            <a:spLocks noGrp="1"/>
          </p:cNvSpPr>
          <p:nvPr>
            <p:ph type="ftr" sz="quarter" idx="11"/>
          </p:nvPr>
        </p:nvSpPr>
        <p:spPr>
          <a:xfrm>
            <a:off x="2101850" y="10290933"/>
            <a:ext cx="2895600" cy="365125"/>
          </a:xfrm>
        </p:spPr>
        <p:txBody>
          <a:bodyPr/>
          <a:lstStyle/>
          <a:p>
            <a:r>
              <a:rPr lang="en-US" dirty="0"/>
              <a:t>https://mimiclass.fr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1973" y="920600"/>
            <a:ext cx="6116053" cy="5622041"/>
            <a:chOff x="0" y="0"/>
            <a:chExt cx="1298877" cy="1193963"/>
          </a:xfrm>
        </p:grpSpPr>
        <p:sp>
          <p:nvSpPr>
            <p:cNvPr id="3" name="Freeform 3"/>
            <p:cNvSpPr/>
            <p:nvPr/>
          </p:nvSpPr>
          <p:spPr>
            <a:xfrm>
              <a:off x="0" y="0"/>
              <a:ext cx="1298877" cy="1193963"/>
            </a:xfrm>
            <a:custGeom>
              <a:avLst/>
              <a:gdLst/>
              <a:ahLst/>
              <a:cxnLst/>
              <a:rect l="l" t="t" r="r" b="b"/>
              <a:pathLst>
                <a:path w="1298877" h="1193963">
                  <a:moveTo>
                    <a:pt x="5063" y="0"/>
                  </a:moveTo>
                  <a:lnTo>
                    <a:pt x="1293814" y="0"/>
                  </a:lnTo>
                  <a:cubicBezTo>
                    <a:pt x="1296610" y="0"/>
                    <a:pt x="1298877" y="2267"/>
                    <a:pt x="1298877" y="5063"/>
                  </a:cubicBezTo>
                  <a:lnTo>
                    <a:pt x="1298877" y="1188900"/>
                  </a:lnTo>
                  <a:cubicBezTo>
                    <a:pt x="1298877" y="1191696"/>
                    <a:pt x="1296610" y="1193963"/>
                    <a:pt x="1293814" y="1193963"/>
                  </a:cubicBezTo>
                  <a:lnTo>
                    <a:pt x="5063" y="1193963"/>
                  </a:lnTo>
                  <a:cubicBezTo>
                    <a:pt x="2267" y="1193963"/>
                    <a:pt x="0" y="1191696"/>
                    <a:pt x="0" y="1188900"/>
                  </a:cubicBezTo>
                  <a:lnTo>
                    <a:pt x="0" y="5063"/>
                  </a:lnTo>
                  <a:cubicBezTo>
                    <a:pt x="0" y="2267"/>
                    <a:pt x="2267" y="0"/>
                    <a:pt x="5063" y="0"/>
                  </a:cubicBezTo>
                  <a:close/>
                </a:path>
              </a:pathLst>
            </a:custGeom>
            <a:solidFill>
              <a:srgbClr val="FFFFFF"/>
            </a:solidFill>
            <a:ln w="38100" cap="sq">
              <a:solidFill>
                <a:srgbClr val="5DAAC6"/>
              </a:solidFill>
              <a:prstDash val="solid"/>
              <a:miter/>
            </a:ln>
          </p:spPr>
        </p:sp>
        <p:sp>
          <p:nvSpPr>
            <p:cNvPr id="4" name="TextBox 4"/>
            <p:cNvSpPr txBox="1"/>
            <p:nvPr/>
          </p:nvSpPr>
          <p:spPr>
            <a:xfrm>
              <a:off x="0" y="-9525"/>
              <a:ext cx="1298877" cy="1203488"/>
            </a:xfrm>
            <a:prstGeom prst="rect">
              <a:avLst/>
            </a:prstGeom>
          </p:spPr>
          <p:txBody>
            <a:bodyPr lIns="50800" tIns="50800" rIns="50800" bIns="50800" rtlCol="0" anchor="ctr"/>
            <a:lstStyle/>
            <a:p>
              <a:pPr algn="ctr">
                <a:lnSpc>
                  <a:spcPts val="1468"/>
                </a:lnSpc>
              </a:pPr>
              <a:endParaRPr/>
            </a:p>
          </p:txBody>
        </p:sp>
      </p:grpSp>
      <p:sp>
        <p:nvSpPr>
          <p:cNvPr id="5" name="TextBox 5"/>
          <p:cNvSpPr txBox="1"/>
          <p:nvPr/>
        </p:nvSpPr>
        <p:spPr>
          <a:xfrm>
            <a:off x="990012" y="1027423"/>
            <a:ext cx="5579975" cy="5303619"/>
          </a:xfrm>
          <a:prstGeom prst="rect">
            <a:avLst/>
          </a:prstGeom>
        </p:spPr>
        <p:txBody>
          <a:bodyPr lIns="0" tIns="0" rIns="0" bIns="0" rtlCol="0" anchor="t">
            <a:spAutoFit/>
          </a:bodyPr>
          <a:lstStyle/>
          <a:p>
            <a:pPr algn="just">
              <a:lnSpc>
                <a:spcPts val="2660"/>
              </a:lnSpc>
            </a:pPr>
            <a:r>
              <a:rPr lang="en-US" sz="1330">
                <a:solidFill>
                  <a:srgbClr val="000000"/>
                </a:solidFill>
                <a:latin typeface="Open Sans"/>
                <a:ea typeface="Open Sans"/>
                <a:cs typeface="Open Sans"/>
                <a:sym typeface="Open Sans"/>
              </a:rPr>
              <a:t>Sarah Lopez</a:t>
            </a:r>
          </a:p>
          <a:p>
            <a:pPr algn="just">
              <a:lnSpc>
                <a:spcPts val="2660"/>
              </a:lnSpc>
            </a:pPr>
            <a:r>
              <a:rPr lang="en-US" sz="1330">
                <a:solidFill>
                  <a:srgbClr val="000000"/>
                </a:solidFill>
                <a:latin typeface="Open Sans"/>
                <a:ea typeface="Open Sans"/>
                <a:cs typeface="Open Sans"/>
                <a:sym typeface="Open Sans"/>
              </a:rPr>
              <a:t> 10 rue Victor Hugo                                                                           à Évreux </a:t>
            </a:r>
          </a:p>
          <a:p>
            <a:pPr algn="just">
              <a:lnSpc>
                <a:spcPts val="2660"/>
              </a:lnSpc>
            </a:pPr>
            <a:r>
              <a:rPr lang="en-US" sz="1330">
                <a:solidFill>
                  <a:srgbClr val="000000"/>
                </a:solidFill>
                <a:latin typeface="Open Sans"/>
                <a:ea typeface="Open Sans"/>
                <a:cs typeface="Open Sans"/>
                <a:sym typeface="Open Sans"/>
              </a:rPr>
              <a:t> 27000 Évreux                                                                        L e 4 mars 2025</a:t>
            </a:r>
          </a:p>
          <a:p>
            <a:pPr algn="just">
              <a:lnSpc>
                <a:spcPts val="2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Objet : Demande de stage</a:t>
            </a:r>
          </a:p>
          <a:p>
            <a:pPr algn="just">
              <a:lnSpc>
                <a:spcPts val="2660"/>
              </a:lnSpc>
            </a:pPr>
            <a:endParaRPr lang="en-US" sz="1330">
              <a:solidFill>
                <a:srgbClr val="000000"/>
              </a:solidFill>
              <a:latin typeface="Open Sans"/>
              <a:ea typeface="Open Sans"/>
              <a:cs typeface="Open Sans"/>
              <a:sym typeface="Open Sans"/>
            </a:endParaRPr>
          </a:p>
          <a:p>
            <a:pPr algn="ctr">
              <a:lnSpc>
                <a:spcPts val="2660"/>
              </a:lnSpc>
            </a:pPr>
            <a:r>
              <a:rPr lang="en-US" sz="1330">
                <a:solidFill>
                  <a:srgbClr val="000000"/>
                </a:solidFill>
                <a:latin typeface="Open Sans"/>
                <a:ea typeface="Open Sans"/>
                <a:cs typeface="Open Sans"/>
                <a:sym typeface="Open Sans"/>
              </a:rPr>
              <a:t>Madame, Monsieur,</a:t>
            </a:r>
          </a:p>
          <a:p>
            <a:pPr algn="ctr">
              <a:lnSpc>
                <a:spcPts val="2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Je dois faire un stage du 12 au 16 juin 2026.</a:t>
            </a:r>
          </a:p>
          <a:p>
            <a:pPr algn="just">
              <a:lnSpc>
                <a:spcPts val="2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Je n’ai pas encore d’expérience dans ce domaine mais c’est un secteur que je souhaite découvrir.</a:t>
            </a:r>
          </a:p>
          <a:p>
            <a:pPr algn="just">
              <a:lnSpc>
                <a:spcPts val="2660"/>
              </a:lnSpc>
            </a:pPr>
            <a:endParaRPr lang="en-US" sz="1330">
              <a:solidFill>
                <a:srgbClr val="000000"/>
              </a:solidFill>
              <a:latin typeface="Open Sans"/>
              <a:ea typeface="Open Sans"/>
              <a:cs typeface="Open Sans"/>
              <a:sym typeface="Open Sans"/>
            </a:endParaRPr>
          </a:p>
          <a:p>
            <a:pPr algn="just">
              <a:lnSpc>
                <a:spcPts val="2660"/>
              </a:lnSpc>
            </a:pPr>
            <a:r>
              <a:rPr lang="en-US" sz="1330">
                <a:solidFill>
                  <a:srgbClr val="000000"/>
                </a:solidFill>
                <a:latin typeface="Open Sans"/>
                <a:ea typeface="Open Sans"/>
                <a:cs typeface="Open Sans"/>
                <a:sym typeface="Open Sans"/>
              </a:rPr>
              <a:t>Je reste disponible pour vous rencontrer au cours d’un entretien.</a:t>
            </a:r>
          </a:p>
          <a:p>
            <a:pPr algn="just">
              <a:lnSpc>
                <a:spcPts val="2660"/>
              </a:lnSpc>
            </a:pPr>
            <a:endParaRPr lang="en-US" sz="1330">
              <a:solidFill>
                <a:srgbClr val="000000"/>
              </a:solidFill>
              <a:latin typeface="Open Sans"/>
              <a:ea typeface="Open Sans"/>
              <a:cs typeface="Open Sans"/>
              <a:sym typeface="Open Sans"/>
            </a:endParaRPr>
          </a:p>
          <a:p>
            <a:pPr algn="r">
              <a:lnSpc>
                <a:spcPts val="2660"/>
              </a:lnSpc>
            </a:pPr>
            <a:r>
              <a:rPr lang="en-US" sz="1330">
                <a:solidFill>
                  <a:srgbClr val="000000"/>
                </a:solidFill>
                <a:latin typeface="Open Sans"/>
                <a:ea typeface="Open Sans"/>
                <a:cs typeface="Open Sans"/>
                <a:sym typeface="Open Sans"/>
              </a:rPr>
              <a:t>Sarah Lopez</a:t>
            </a:r>
          </a:p>
        </p:txBody>
      </p:sp>
      <p:sp>
        <p:nvSpPr>
          <p:cNvPr id="6" name="TextBox 6"/>
          <p:cNvSpPr txBox="1"/>
          <p:nvPr/>
        </p:nvSpPr>
        <p:spPr>
          <a:xfrm>
            <a:off x="372359" y="7175500"/>
            <a:ext cx="6811781" cy="1618736"/>
          </a:xfrm>
          <a:prstGeom prst="rect">
            <a:avLst/>
          </a:prstGeom>
        </p:spPr>
        <p:txBody>
          <a:bodyPr wrap="square" lIns="0" tIns="0" rIns="0" bIns="0" rtlCol="0" anchor="t">
            <a:spAutoFit/>
          </a:bodyPr>
          <a:lstStyle/>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p:txBody>
      </p:sp>
      <p:sp>
        <p:nvSpPr>
          <p:cNvPr id="7" name="Espace réservé du pied de page 6">
            <a:extLst>
              <a:ext uri="{FF2B5EF4-FFF2-40B4-BE49-F238E27FC236}">
                <a16:creationId xmlns:a16="http://schemas.microsoft.com/office/drawing/2014/main" id="{0A77B69A-ACC9-2A3B-3E57-B040AF78A654}"/>
              </a:ext>
            </a:extLst>
          </p:cNvPr>
          <p:cNvSpPr>
            <a:spLocks noGrp="1"/>
          </p:cNvSpPr>
          <p:nvPr>
            <p:ph type="ftr" sz="quarter" idx="11"/>
          </p:nvPr>
        </p:nvSpPr>
        <p:spPr>
          <a:xfrm>
            <a:off x="2178050" y="10147300"/>
            <a:ext cx="2895600" cy="365125"/>
          </a:xfrm>
        </p:spPr>
        <p:txBody>
          <a:bodyPr/>
          <a:lstStyle/>
          <a:p>
            <a:r>
              <a:rPr lang="en-US" dirty="0"/>
              <a:t>https://mimiclass.fr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000" y="4836436"/>
            <a:ext cx="2441101" cy="509564"/>
            <a:chOff x="0" y="0"/>
            <a:chExt cx="518421" cy="108217"/>
          </a:xfrm>
        </p:grpSpPr>
        <p:sp>
          <p:nvSpPr>
            <p:cNvPr id="3" name="Freeform 3"/>
            <p:cNvSpPr/>
            <p:nvPr/>
          </p:nvSpPr>
          <p:spPr>
            <a:xfrm>
              <a:off x="0" y="0"/>
              <a:ext cx="518421" cy="108217"/>
            </a:xfrm>
            <a:custGeom>
              <a:avLst/>
              <a:gdLst/>
              <a:ahLst/>
              <a:cxnLst/>
              <a:rect l="l" t="t" r="r" b="b"/>
              <a:pathLst>
                <a:path w="518421" h="108217">
                  <a:moveTo>
                    <a:pt x="12686" y="0"/>
                  </a:moveTo>
                  <a:lnTo>
                    <a:pt x="505735" y="0"/>
                  </a:lnTo>
                  <a:cubicBezTo>
                    <a:pt x="509100" y="0"/>
                    <a:pt x="512326" y="1337"/>
                    <a:pt x="514705" y="3716"/>
                  </a:cubicBezTo>
                  <a:cubicBezTo>
                    <a:pt x="517084" y="6095"/>
                    <a:pt x="518421" y="9321"/>
                    <a:pt x="518421" y="12686"/>
                  </a:cubicBezTo>
                  <a:lnTo>
                    <a:pt x="518421" y="95531"/>
                  </a:lnTo>
                  <a:cubicBezTo>
                    <a:pt x="518421" y="98896"/>
                    <a:pt x="517084" y="102122"/>
                    <a:pt x="514705" y="104501"/>
                  </a:cubicBezTo>
                  <a:cubicBezTo>
                    <a:pt x="512326" y="106880"/>
                    <a:pt x="509100" y="108217"/>
                    <a:pt x="505735" y="108217"/>
                  </a:cubicBezTo>
                  <a:lnTo>
                    <a:pt x="12686" y="108217"/>
                  </a:lnTo>
                  <a:cubicBezTo>
                    <a:pt x="9321" y="108217"/>
                    <a:pt x="6095" y="106880"/>
                    <a:pt x="3716" y="104501"/>
                  </a:cubicBezTo>
                  <a:cubicBezTo>
                    <a:pt x="1337" y="102122"/>
                    <a:pt x="0" y="98896"/>
                    <a:pt x="0" y="95531"/>
                  </a:cubicBezTo>
                  <a:lnTo>
                    <a:pt x="0" y="12686"/>
                  </a:lnTo>
                  <a:cubicBezTo>
                    <a:pt x="0" y="9321"/>
                    <a:pt x="1337" y="6095"/>
                    <a:pt x="3716" y="3716"/>
                  </a:cubicBezTo>
                  <a:cubicBezTo>
                    <a:pt x="6095" y="1337"/>
                    <a:pt x="9321" y="0"/>
                    <a:pt x="12686" y="0"/>
                  </a:cubicBezTo>
                  <a:close/>
                </a:path>
              </a:pathLst>
            </a:custGeom>
            <a:solidFill>
              <a:srgbClr val="FFFFFF"/>
            </a:solidFill>
            <a:ln w="38100" cap="sq">
              <a:solidFill>
                <a:srgbClr val="5DAAC6"/>
              </a:solidFill>
              <a:prstDash val="solid"/>
              <a:miter/>
            </a:ln>
          </p:spPr>
        </p:sp>
        <p:sp>
          <p:nvSpPr>
            <p:cNvPr id="4" name="TextBox 4"/>
            <p:cNvSpPr txBox="1"/>
            <p:nvPr/>
          </p:nvSpPr>
          <p:spPr>
            <a:xfrm>
              <a:off x="0" y="28575"/>
              <a:ext cx="518421" cy="79642"/>
            </a:xfrm>
            <a:prstGeom prst="rect">
              <a:avLst/>
            </a:prstGeom>
          </p:spPr>
          <p:txBody>
            <a:bodyPr lIns="50800" tIns="50800" rIns="50800" bIns="50800" rtlCol="0" anchor="ctr"/>
            <a:lstStyle/>
            <a:p>
              <a:pPr algn="ctr">
                <a:lnSpc>
                  <a:spcPts val="1368"/>
                </a:lnSpc>
              </a:pPr>
              <a:r>
                <a:rPr lang="en-US" sz="1368">
                  <a:solidFill>
                    <a:srgbClr val="000000"/>
                  </a:solidFill>
                  <a:latin typeface="Open Sans"/>
                  <a:ea typeface="Open Sans"/>
                  <a:cs typeface="Open Sans"/>
                  <a:sym typeface="Open Sans"/>
                </a:rPr>
                <a:t>objet : demande de stage</a:t>
              </a:r>
            </a:p>
          </p:txBody>
        </p:sp>
      </p:grpSp>
      <p:sp>
        <p:nvSpPr>
          <p:cNvPr id="5" name="Freeform 5"/>
          <p:cNvSpPr/>
          <p:nvPr/>
        </p:nvSpPr>
        <p:spPr>
          <a:xfrm>
            <a:off x="364109" y="399078"/>
            <a:ext cx="783782" cy="787721"/>
          </a:xfrm>
          <a:custGeom>
            <a:avLst/>
            <a:gdLst/>
            <a:ahLst/>
            <a:cxnLst/>
            <a:rect l="l" t="t" r="r" b="b"/>
            <a:pathLst>
              <a:path w="783782" h="787721">
                <a:moveTo>
                  <a:pt x="0" y="0"/>
                </a:moveTo>
                <a:lnTo>
                  <a:pt x="783782" y="0"/>
                </a:lnTo>
                <a:lnTo>
                  <a:pt x="783782" y="787721"/>
                </a:lnTo>
                <a:lnTo>
                  <a:pt x="0" y="7877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4316951" y="2428874"/>
            <a:ext cx="2158755" cy="1205345"/>
            <a:chOff x="0" y="0"/>
            <a:chExt cx="458459" cy="255981"/>
          </a:xfrm>
        </p:grpSpPr>
        <p:sp>
          <p:nvSpPr>
            <p:cNvPr id="7" name="Freeform 7"/>
            <p:cNvSpPr/>
            <p:nvPr/>
          </p:nvSpPr>
          <p:spPr>
            <a:xfrm>
              <a:off x="0" y="0"/>
              <a:ext cx="458459" cy="255981"/>
            </a:xfrm>
            <a:custGeom>
              <a:avLst/>
              <a:gdLst/>
              <a:ahLst/>
              <a:cxnLst/>
              <a:rect l="l" t="t" r="r" b="b"/>
              <a:pathLst>
                <a:path w="458459" h="255981">
                  <a:moveTo>
                    <a:pt x="14345" y="0"/>
                  </a:moveTo>
                  <a:lnTo>
                    <a:pt x="444114" y="0"/>
                  </a:lnTo>
                  <a:cubicBezTo>
                    <a:pt x="452036" y="0"/>
                    <a:pt x="458459" y="6423"/>
                    <a:pt x="458459" y="14345"/>
                  </a:cubicBezTo>
                  <a:lnTo>
                    <a:pt x="458459" y="241636"/>
                  </a:lnTo>
                  <a:cubicBezTo>
                    <a:pt x="458459" y="245441"/>
                    <a:pt x="456947" y="249089"/>
                    <a:pt x="454257" y="251780"/>
                  </a:cubicBezTo>
                  <a:cubicBezTo>
                    <a:pt x="451567" y="254470"/>
                    <a:pt x="447918" y="255981"/>
                    <a:pt x="444114" y="255981"/>
                  </a:cubicBezTo>
                  <a:lnTo>
                    <a:pt x="14345" y="255981"/>
                  </a:lnTo>
                  <a:cubicBezTo>
                    <a:pt x="10541" y="255981"/>
                    <a:pt x="6892" y="254470"/>
                    <a:pt x="4202" y="251780"/>
                  </a:cubicBezTo>
                  <a:cubicBezTo>
                    <a:pt x="1511" y="249089"/>
                    <a:pt x="0" y="245441"/>
                    <a:pt x="0" y="241636"/>
                  </a:cubicBezTo>
                  <a:lnTo>
                    <a:pt x="0" y="14345"/>
                  </a:lnTo>
                  <a:cubicBezTo>
                    <a:pt x="0" y="10541"/>
                    <a:pt x="1511" y="6892"/>
                    <a:pt x="4202" y="4202"/>
                  </a:cubicBezTo>
                  <a:cubicBezTo>
                    <a:pt x="6892" y="1511"/>
                    <a:pt x="10541" y="0"/>
                    <a:pt x="14345" y="0"/>
                  </a:cubicBezTo>
                  <a:close/>
                </a:path>
              </a:pathLst>
            </a:custGeom>
            <a:solidFill>
              <a:srgbClr val="FFFFFF"/>
            </a:solidFill>
            <a:ln w="38100" cap="sq">
              <a:solidFill>
                <a:srgbClr val="5DAAC6"/>
              </a:solidFill>
              <a:prstDash val="solid"/>
              <a:miter/>
            </a:ln>
          </p:spPr>
        </p:sp>
        <p:sp>
          <p:nvSpPr>
            <p:cNvPr id="8" name="TextBox 8"/>
            <p:cNvSpPr txBox="1"/>
            <p:nvPr/>
          </p:nvSpPr>
          <p:spPr>
            <a:xfrm>
              <a:off x="0" y="28575"/>
              <a:ext cx="458459" cy="227406"/>
            </a:xfrm>
            <a:prstGeom prst="rect">
              <a:avLst/>
            </a:prstGeom>
          </p:spPr>
          <p:txBody>
            <a:bodyPr lIns="50800" tIns="50800" rIns="50800" bIns="50800" rtlCol="0" anchor="ctr"/>
            <a:lstStyle/>
            <a:p>
              <a:pPr algn="ctr">
                <a:lnSpc>
                  <a:spcPts val="1368"/>
                </a:lnSpc>
              </a:pPr>
              <a:r>
                <a:rPr lang="en-US" sz="1368">
                  <a:solidFill>
                    <a:srgbClr val="000000"/>
                  </a:solidFill>
                  <a:latin typeface="Open Sans"/>
                  <a:ea typeface="Open Sans"/>
                  <a:cs typeface="Open Sans"/>
                  <a:sym typeface="Open Sans"/>
                </a:rPr>
                <a:t>Tom Bernard</a:t>
              </a:r>
            </a:p>
            <a:p>
              <a:pPr algn="ctr">
                <a:lnSpc>
                  <a:spcPts val="1368"/>
                </a:lnSpc>
              </a:pPr>
              <a:r>
                <a:rPr lang="en-US" sz="1368">
                  <a:solidFill>
                    <a:srgbClr val="000000"/>
                  </a:solidFill>
                  <a:latin typeface="Open Sans"/>
                  <a:ea typeface="Open Sans"/>
                  <a:cs typeface="Open Sans"/>
                  <a:sym typeface="Open Sans"/>
                </a:rPr>
                <a:t> 3 rue du Stade</a:t>
              </a:r>
            </a:p>
            <a:p>
              <a:pPr algn="ctr">
                <a:lnSpc>
                  <a:spcPts val="1368"/>
                </a:lnSpc>
              </a:pPr>
              <a:r>
                <a:rPr lang="en-US" sz="1368">
                  <a:solidFill>
                    <a:srgbClr val="000000"/>
                  </a:solidFill>
                  <a:latin typeface="Open Sans"/>
                  <a:ea typeface="Open Sans"/>
                  <a:cs typeface="Open Sans"/>
                  <a:sym typeface="Open Sans"/>
                </a:rPr>
                <a:t> 27 400 Louviers</a:t>
              </a:r>
            </a:p>
            <a:p>
              <a:pPr algn="ctr">
                <a:lnSpc>
                  <a:spcPts val="1368"/>
                </a:lnSpc>
              </a:pPr>
              <a:r>
                <a:rPr lang="en-US" sz="1368">
                  <a:solidFill>
                    <a:srgbClr val="000000"/>
                  </a:solidFill>
                  <a:latin typeface="Open Sans"/>
                  <a:ea typeface="Open Sans"/>
                  <a:cs typeface="Open Sans"/>
                  <a:sym typeface="Open Sans"/>
                </a:rPr>
                <a:t>07.08.09.10.11</a:t>
              </a:r>
            </a:p>
          </p:txBody>
        </p:sp>
      </p:grpSp>
      <p:grpSp>
        <p:nvGrpSpPr>
          <p:cNvPr id="9" name="Group 9"/>
          <p:cNvGrpSpPr/>
          <p:nvPr/>
        </p:nvGrpSpPr>
        <p:grpSpPr>
          <a:xfrm>
            <a:off x="4690051" y="4077983"/>
            <a:ext cx="1886493" cy="670904"/>
            <a:chOff x="0" y="0"/>
            <a:chExt cx="400638" cy="142481"/>
          </a:xfrm>
        </p:grpSpPr>
        <p:sp>
          <p:nvSpPr>
            <p:cNvPr id="10" name="Freeform 10"/>
            <p:cNvSpPr/>
            <p:nvPr/>
          </p:nvSpPr>
          <p:spPr>
            <a:xfrm>
              <a:off x="0" y="0"/>
              <a:ext cx="400638" cy="142481"/>
            </a:xfrm>
            <a:custGeom>
              <a:avLst/>
              <a:gdLst/>
              <a:ahLst/>
              <a:cxnLst/>
              <a:rect l="l" t="t" r="r" b="b"/>
              <a:pathLst>
                <a:path w="400638" h="142481">
                  <a:moveTo>
                    <a:pt x="16415" y="0"/>
                  </a:moveTo>
                  <a:lnTo>
                    <a:pt x="384222" y="0"/>
                  </a:lnTo>
                  <a:cubicBezTo>
                    <a:pt x="388576" y="0"/>
                    <a:pt x="392751" y="1729"/>
                    <a:pt x="395830" y="4808"/>
                  </a:cubicBezTo>
                  <a:cubicBezTo>
                    <a:pt x="398908" y="7886"/>
                    <a:pt x="400638" y="12062"/>
                    <a:pt x="400638" y="16415"/>
                  </a:cubicBezTo>
                  <a:lnTo>
                    <a:pt x="400638" y="126066"/>
                  </a:lnTo>
                  <a:cubicBezTo>
                    <a:pt x="400638" y="130419"/>
                    <a:pt x="398908" y="134595"/>
                    <a:pt x="395830" y="137673"/>
                  </a:cubicBezTo>
                  <a:cubicBezTo>
                    <a:pt x="392751" y="140752"/>
                    <a:pt x="388576" y="142481"/>
                    <a:pt x="384222" y="142481"/>
                  </a:cubicBezTo>
                  <a:lnTo>
                    <a:pt x="16415" y="142481"/>
                  </a:lnTo>
                  <a:cubicBezTo>
                    <a:pt x="12062" y="142481"/>
                    <a:pt x="7886" y="140752"/>
                    <a:pt x="4808" y="137673"/>
                  </a:cubicBezTo>
                  <a:cubicBezTo>
                    <a:pt x="1729" y="134595"/>
                    <a:pt x="0" y="130419"/>
                    <a:pt x="0" y="126066"/>
                  </a:cubicBezTo>
                  <a:lnTo>
                    <a:pt x="0" y="16415"/>
                  </a:lnTo>
                  <a:cubicBezTo>
                    <a:pt x="0" y="12062"/>
                    <a:pt x="1729" y="7886"/>
                    <a:pt x="4808" y="4808"/>
                  </a:cubicBezTo>
                  <a:cubicBezTo>
                    <a:pt x="7886" y="1729"/>
                    <a:pt x="12062" y="0"/>
                    <a:pt x="16415" y="0"/>
                  </a:cubicBezTo>
                  <a:close/>
                </a:path>
              </a:pathLst>
            </a:custGeom>
            <a:solidFill>
              <a:srgbClr val="FFFFFF"/>
            </a:solidFill>
            <a:ln w="38100" cap="sq">
              <a:solidFill>
                <a:srgbClr val="5DAAC6"/>
              </a:solidFill>
              <a:prstDash val="solid"/>
              <a:miter/>
            </a:ln>
          </p:spPr>
        </p:sp>
        <p:sp>
          <p:nvSpPr>
            <p:cNvPr id="11" name="TextBox 11"/>
            <p:cNvSpPr txBox="1"/>
            <p:nvPr/>
          </p:nvSpPr>
          <p:spPr>
            <a:xfrm>
              <a:off x="0" y="28575"/>
              <a:ext cx="400638" cy="113906"/>
            </a:xfrm>
            <a:prstGeom prst="rect">
              <a:avLst/>
            </a:prstGeom>
          </p:spPr>
          <p:txBody>
            <a:bodyPr lIns="50800" tIns="50800" rIns="50800" bIns="50800" rtlCol="0" anchor="ctr"/>
            <a:lstStyle/>
            <a:p>
              <a:pPr algn="ctr">
                <a:lnSpc>
                  <a:spcPts val="1368"/>
                </a:lnSpc>
              </a:pPr>
              <a:r>
                <a:rPr lang="en-US" sz="1368">
                  <a:solidFill>
                    <a:srgbClr val="000000"/>
                  </a:solidFill>
                  <a:latin typeface="Open Sans"/>
                  <a:ea typeface="Open Sans"/>
                  <a:cs typeface="Open Sans"/>
                  <a:sym typeface="Open Sans"/>
                </a:rPr>
                <a:t>          à Louviers,</a:t>
              </a:r>
            </a:p>
            <a:p>
              <a:pPr algn="ctr">
                <a:lnSpc>
                  <a:spcPts val="1368"/>
                </a:lnSpc>
              </a:pPr>
              <a:r>
                <a:rPr lang="en-US" sz="1368">
                  <a:solidFill>
                    <a:srgbClr val="000000"/>
                  </a:solidFill>
                  <a:latin typeface="Open Sans"/>
                  <a:ea typeface="Open Sans"/>
                  <a:cs typeface="Open Sans"/>
                  <a:sym typeface="Open Sans"/>
                </a:rPr>
                <a:t>Le 04 mars 2026</a:t>
              </a:r>
            </a:p>
          </p:txBody>
        </p:sp>
      </p:grpSp>
      <p:sp>
        <p:nvSpPr>
          <p:cNvPr id="12" name="TextBox 12"/>
          <p:cNvSpPr txBox="1"/>
          <p:nvPr/>
        </p:nvSpPr>
        <p:spPr>
          <a:xfrm>
            <a:off x="1334066" y="507189"/>
            <a:ext cx="5156052" cy="514350"/>
          </a:xfrm>
          <a:prstGeom prst="rect">
            <a:avLst/>
          </a:prstGeom>
        </p:spPr>
        <p:txBody>
          <a:bodyPr lIns="0" tIns="0" rIns="0" bIns="0" rtlCol="0" anchor="t">
            <a:spAutoFit/>
          </a:bodyPr>
          <a:lstStyle/>
          <a:p>
            <a:pPr algn="just">
              <a:lnSpc>
                <a:spcPts val="4200"/>
              </a:lnSpc>
            </a:pPr>
            <a:r>
              <a:rPr lang="en-US" sz="3000" u="sng">
                <a:solidFill>
                  <a:srgbClr val="000000"/>
                </a:solidFill>
                <a:latin typeface="Railey"/>
                <a:ea typeface="Railey"/>
                <a:cs typeface="Railey"/>
                <a:sym typeface="Railey"/>
              </a:rPr>
              <a:t>Reconstituer</a:t>
            </a:r>
          </a:p>
        </p:txBody>
      </p:sp>
      <p:sp>
        <p:nvSpPr>
          <p:cNvPr id="13" name="TextBox 13"/>
          <p:cNvSpPr txBox="1"/>
          <p:nvPr/>
        </p:nvSpPr>
        <p:spPr>
          <a:xfrm>
            <a:off x="470559" y="1431114"/>
            <a:ext cx="6883066" cy="301903"/>
          </a:xfrm>
          <a:prstGeom prst="rect">
            <a:avLst/>
          </a:prstGeom>
        </p:spPr>
        <p:txBody>
          <a:bodyPr lIns="0" tIns="0" rIns="0" bIns="0" rtlCol="0" anchor="t">
            <a:spAutoFit/>
          </a:bodyPr>
          <a:lstStyle/>
          <a:p>
            <a:pPr algn="just">
              <a:lnSpc>
                <a:spcPts val="2600"/>
              </a:lnSpc>
            </a:pPr>
            <a:r>
              <a:rPr lang="en-US" sz="1300">
                <a:solidFill>
                  <a:srgbClr val="000000"/>
                </a:solidFill>
                <a:latin typeface="Playwrite FR Moderne"/>
                <a:ea typeface="Playwrite FR Moderne"/>
                <a:cs typeface="Playwrite FR Moderne"/>
                <a:sym typeface="Playwrite FR Moderne"/>
              </a:rPr>
              <a:t>Découpe les différents éléments afin de reconstituer la lettre de motivation.</a:t>
            </a:r>
          </a:p>
        </p:txBody>
      </p:sp>
      <p:grpSp>
        <p:nvGrpSpPr>
          <p:cNvPr id="14" name="Group 14"/>
          <p:cNvGrpSpPr/>
          <p:nvPr/>
        </p:nvGrpSpPr>
        <p:grpSpPr>
          <a:xfrm>
            <a:off x="1032975" y="3432621"/>
            <a:ext cx="1768899" cy="980814"/>
            <a:chOff x="0" y="0"/>
            <a:chExt cx="375664" cy="208297"/>
          </a:xfrm>
        </p:grpSpPr>
        <p:sp>
          <p:nvSpPr>
            <p:cNvPr id="15" name="Freeform 15"/>
            <p:cNvSpPr/>
            <p:nvPr/>
          </p:nvSpPr>
          <p:spPr>
            <a:xfrm>
              <a:off x="0" y="0"/>
              <a:ext cx="375664" cy="208297"/>
            </a:xfrm>
            <a:custGeom>
              <a:avLst/>
              <a:gdLst/>
              <a:ahLst/>
              <a:cxnLst/>
              <a:rect l="l" t="t" r="r" b="b"/>
              <a:pathLst>
                <a:path w="375664" h="208297">
                  <a:moveTo>
                    <a:pt x="17507" y="0"/>
                  </a:moveTo>
                  <a:lnTo>
                    <a:pt x="358158" y="0"/>
                  </a:lnTo>
                  <a:cubicBezTo>
                    <a:pt x="362801" y="0"/>
                    <a:pt x="367254" y="1844"/>
                    <a:pt x="370537" y="5128"/>
                  </a:cubicBezTo>
                  <a:cubicBezTo>
                    <a:pt x="373820" y="8411"/>
                    <a:pt x="375664" y="12864"/>
                    <a:pt x="375664" y="17507"/>
                  </a:cubicBezTo>
                  <a:lnTo>
                    <a:pt x="375664" y="190791"/>
                  </a:lnTo>
                  <a:cubicBezTo>
                    <a:pt x="375664" y="195434"/>
                    <a:pt x="373820" y="199887"/>
                    <a:pt x="370537" y="203170"/>
                  </a:cubicBezTo>
                  <a:cubicBezTo>
                    <a:pt x="367254" y="206453"/>
                    <a:pt x="362801" y="208297"/>
                    <a:pt x="358158" y="208297"/>
                  </a:cubicBezTo>
                  <a:lnTo>
                    <a:pt x="17507" y="208297"/>
                  </a:lnTo>
                  <a:cubicBezTo>
                    <a:pt x="12864" y="208297"/>
                    <a:pt x="8411" y="206453"/>
                    <a:pt x="5128" y="203170"/>
                  </a:cubicBezTo>
                  <a:cubicBezTo>
                    <a:pt x="1844" y="199887"/>
                    <a:pt x="0" y="195434"/>
                    <a:pt x="0" y="190791"/>
                  </a:cubicBezTo>
                  <a:lnTo>
                    <a:pt x="0" y="17507"/>
                  </a:lnTo>
                  <a:cubicBezTo>
                    <a:pt x="0" y="12864"/>
                    <a:pt x="1844" y="8411"/>
                    <a:pt x="5128" y="5128"/>
                  </a:cubicBezTo>
                  <a:cubicBezTo>
                    <a:pt x="8411" y="1844"/>
                    <a:pt x="12864" y="0"/>
                    <a:pt x="17507" y="0"/>
                  </a:cubicBezTo>
                  <a:close/>
                </a:path>
              </a:pathLst>
            </a:custGeom>
            <a:solidFill>
              <a:srgbClr val="FFFFFF"/>
            </a:solidFill>
            <a:ln w="38100" cap="sq">
              <a:solidFill>
                <a:srgbClr val="5DAAC6"/>
              </a:solidFill>
              <a:prstDash val="solid"/>
              <a:miter/>
            </a:ln>
          </p:spPr>
        </p:sp>
        <p:sp>
          <p:nvSpPr>
            <p:cNvPr id="16" name="TextBox 16"/>
            <p:cNvSpPr txBox="1"/>
            <p:nvPr/>
          </p:nvSpPr>
          <p:spPr>
            <a:xfrm>
              <a:off x="0" y="28575"/>
              <a:ext cx="375664" cy="179722"/>
            </a:xfrm>
            <a:prstGeom prst="rect">
              <a:avLst/>
            </a:prstGeom>
          </p:spPr>
          <p:txBody>
            <a:bodyPr lIns="50800" tIns="50800" rIns="50800" bIns="50800" rtlCol="0" anchor="ctr"/>
            <a:lstStyle/>
            <a:p>
              <a:pPr algn="ctr">
                <a:lnSpc>
                  <a:spcPts val="1368"/>
                </a:lnSpc>
              </a:pPr>
              <a:r>
                <a:rPr lang="en-US" sz="1368">
                  <a:solidFill>
                    <a:srgbClr val="000000"/>
                  </a:solidFill>
                  <a:latin typeface="Open Sans"/>
                  <a:ea typeface="Open Sans"/>
                  <a:cs typeface="Open Sans"/>
                  <a:sym typeface="Open Sans"/>
                </a:rPr>
                <a:t>Tom Bernard</a:t>
              </a:r>
            </a:p>
            <a:p>
              <a:pPr algn="ctr">
                <a:lnSpc>
                  <a:spcPts val="1368"/>
                </a:lnSpc>
              </a:pPr>
              <a:endParaRPr lang="en-US" sz="1368">
                <a:solidFill>
                  <a:srgbClr val="000000"/>
                </a:solidFill>
                <a:latin typeface="Open Sans"/>
                <a:ea typeface="Open Sans"/>
                <a:cs typeface="Open Sans"/>
                <a:sym typeface="Open Sans"/>
              </a:endParaRPr>
            </a:p>
            <a:p>
              <a:pPr algn="ctr">
                <a:lnSpc>
                  <a:spcPts val="1368"/>
                </a:lnSpc>
              </a:pPr>
              <a:endParaRPr lang="en-US" sz="1368">
                <a:solidFill>
                  <a:srgbClr val="000000"/>
                </a:solidFill>
                <a:latin typeface="Open Sans"/>
                <a:ea typeface="Open Sans"/>
                <a:cs typeface="Open Sans"/>
                <a:sym typeface="Open Sans"/>
              </a:endParaRPr>
            </a:p>
          </p:txBody>
        </p:sp>
      </p:grpSp>
      <p:grpSp>
        <p:nvGrpSpPr>
          <p:cNvPr id="17" name="Group 17"/>
          <p:cNvGrpSpPr/>
          <p:nvPr/>
        </p:nvGrpSpPr>
        <p:grpSpPr>
          <a:xfrm>
            <a:off x="1382595" y="3923028"/>
            <a:ext cx="1069658" cy="416243"/>
            <a:chOff x="0" y="0"/>
            <a:chExt cx="1426210" cy="554990"/>
          </a:xfrm>
        </p:grpSpPr>
        <p:sp>
          <p:nvSpPr>
            <p:cNvPr id="18" name="Freeform 18"/>
            <p:cNvSpPr/>
            <p:nvPr/>
          </p:nvSpPr>
          <p:spPr>
            <a:xfrm>
              <a:off x="50357" y="46233"/>
              <a:ext cx="1325698" cy="458830"/>
            </a:xfrm>
            <a:custGeom>
              <a:avLst/>
              <a:gdLst/>
              <a:ahLst/>
              <a:cxnLst/>
              <a:rect l="l" t="t" r="r" b="b"/>
              <a:pathLst>
                <a:path w="1325698" h="458830">
                  <a:moveTo>
                    <a:pt x="432243" y="456687"/>
                  </a:moveTo>
                  <a:cubicBezTo>
                    <a:pt x="159193" y="120137"/>
                    <a:pt x="129983" y="85847"/>
                    <a:pt x="123633" y="56637"/>
                  </a:cubicBezTo>
                  <a:cubicBezTo>
                    <a:pt x="121093" y="38857"/>
                    <a:pt x="121093" y="21077"/>
                    <a:pt x="132523" y="10917"/>
                  </a:cubicBezTo>
                  <a:cubicBezTo>
                    <a:pt x="149033" y="-3053"/>
                    <a:pt x="208723" y="-1783"/>
                    <a:pt x="235393" y="4567"/>
                  </a:cubicBezTo>
                  <a:cubicBezTo>
                    <a:pt x="255713" y="9647"/>
                    <a:pt x="267143" y="17267"/>
                    <a:pt x="283653" y="33777"/>
                  </a:cubicBezTo>
                  <a:cubicBezTo>
                    <a:pt x="311593" y="60447"/>
                    <a:pt x="350963" y="120137"/>
                    <a:pt x="367473" y="164587"/>
                  </a:cubicBezTo>
                  <a:cubicBezTo>
                    <a:pt x="381443" y="201417"/>
                    <a:pt x="390333" y="254757"/>
                    <a:pt x="383983" y="276347"/>
                  </a:cubicBezTo>
                  <a:cubicBezTo>
                    <a:pt x="381443" y="287777"/>
                    <a:pt x="377633" y="290317"/>
                    <a:pt x="366203" y="297937"/>
                  </a:cubicBezTo>
                  <a:cubicBezTo>
                    <a:pt x="324293" y="327147"/>
                    <a:pt x="38543" y="442717"/>
                    <a:pt x="10603" y="426207"/>
                  </a:cubicBezTo>
                  <a:cubicBezTo>
                    <a:pt x="2983" y="422397"/>
                    <a:pt x="1713" y="410967"/>
                    <a:pt x="6793" y="403347"/>
                  </a:cubicBezTo>
                  <a:cubicBezTo>
                    <a:pt x="16953" y="383027"/>
                    <a:pt x="93153" y="362707"/>
                    <a:pt x="152843" y="341117"/>
                  </a:cubicBezTo>
                  <a:cubicBezTo>
                    <a:pt x="239203" y="310637"/>
                    <a:pt x="367473" y="275077"/>
                    <a:pt x="477963" y="245867"/>
                  </a:cubicBezTo>
                  <a:cubicBezTo>
                    <a:pt x="594803" y="216657"/>
                    <a:pt x="706563" y="189987"/>
                    <a:pt x="836103" y="164587"/>
                  </a:cubicBezTo>
                  <a:cubicBezTo>
                    <a:pt x="985963" y="136647"/>
                    <a:pt x="1302193" y="65527"/>
                    <a:pt x="1323783" y="88387"/>
                  </a:cubicBezTo>
                  <a:cubicBezTo>
                    <a:pt x="1328863" y="93467"/>
                    <a:pt x="1322513" y="108707"/>
                    <a:pt x="1319973" y="109977"/>
                  </a:cubicBezTo>
                  <a:cubicBezTo>
                    <a:pt x="1316163" y="111247"/>
                    <a:pt x="1302193" y="97277"/>
                    <a:pt x="1302193" y="93467"/>
                  </a:cubicBezTo>
                  <a:cubicBezTo>
                    <a:pt x="1303463" y="90927"/>
                    <a:pt x="1319973" y="85847"/>
                    <a:pt x="1322513" y="88387"/>
                  </a:cubicBezTo>
                  <a:cubicBezTo>
                    <a:pt x="1325053" y="90927"/>
                    <a:pt x="1325053" y="103627"/>
                    <a:pt x="1317433" y="109977"/>
                  </a:cubicBezTo>
                  <a:cubicBezTo>
                    <a:pt x="1280603" y="142997"/>
                    <a:pt x="987233" y="160777"/>
                    <a:pt x="841183" y="189987"/>
                  </a:cubicBezTo>
                  <a:cubicBezTo>
                    <a:pt x="712913" y="215387"/>
                    <a:pt x="601153" y="240787"/>
                    <a:pt x="485583" y="269997"/>
                  </a:cubicBezTo>
                  <a:cubicBezTo>
                    <a:pt x="375093" y="299207"/>
                    <a:pt x="248093" y="334767"/>
                    <a:pt x="161733" y="365247"/>
                  </a:cubicBezTo>
                  <a:cubicBezTo>
                    <a:pt x="102043" y="386837"/>
                    <a:pt x="36003" y="430017"/>
                    <a:pt x="13143" y="426207"/>
                  </a:cubicBezTo>
                  <a:cubicBezTo>
                    <a:pt x="6793" y="426207"/>
                    <a:pt x="1713" y="419857"/>
                    <a:pt x="443" y="416047"/>
                  </a:cubicBezTo>
                  <a:cubicBezTo>
                    <a:pt x="-827" y="412237"/>
                    <a:pt x="443" y="408427"/>
                    <a:pt x="6793" y="403347"/>
                  </a:cubicBezTo>
                  <a:cubicBezTo>
                    <a:pt x="33463" y="376677"/>
                    <a:pt x="329373" y="328417"/>
                    <a:pt x="361123" y="271267"/>
                  </a:cubicBezTo>
                  <a:cubicBezTo>
                    <a:pt x="377633" y="242057"/>
                    <a:pt x="357313" y="207767"/>
                    <a:pt x="344613" y="174747"/>
                  </a:cubicBezTo>
                  <a:cubicBezTo>
                    <a:pt x="329373" y="135377"/>
                    <a:pt x="290003" y="76957"/>
                    <a:pt x="268413" y="52827"/>
                  </a:cubicBezTo>
                  <a:cubicBezTo>
                    <a:pt x="255713" y="41397"/>
                    <a:pt x="249363" y="33777"/>
                    <a:pt x="234123" y="29967"/>
                  </a:cubicBezTo>
                  <a:cubicBezTo>
                    <a:pt x="212533" y="23617"/>
                    <a:pt x="154113" y="21077"/>
                    <a:pt x="145223" y="37587"/>
                  </a:cubicBezTo>
                  <a:cubicBezTo>
                    <a:pt x="133793" y="60447"/>
                    <a:pt x="198563" y="134107"/>
                    <a:pt x="239203" y="188717"/>
                  </a:cubicBezTo>
                  <a:cubicBezTo>
                    <a:pt x="292543" y="263647"/>
                    <a:pt x="442403" y="405887"/>
                    <a:pt x="451293" y="440177"/>
                  </a:cubicBezTo>
                  <a:cubicBezTo>
                    <a:pt x="453833" y="449067"/>
                    <a:pt x="452563" y="454147"/>
                    <a:pt x="448753" y="457957"/>
                  </a:cubicBezTo>
                  <a:cubicBezTo>
                    <a:pt x="444943" y="460497"/>
                    <a:pt x="432243" y="456687"/>
                    <a:pt x="432243" y="456687"/>
                  </a:cubicBezTo>
                </a:path>
              </a:pathLst>
            </a:custGeom>
            <a:solidFill>
              <a:srgbClr val="000000"/>
            </a:solidFill>
            <a:ln cap="sq">
              <a:noFill/>
              <a:prstDash val="solid"/>
              <a:miter/>
            </a:ln>
          </p:spPr>
        </p:sp>
      </p:grpSp>
      <p:grpSp>
        <p:nvGrpSpPr>
          <p:cNvPr id="19" name="Group 19"/>
          <p:cNvGrpSpPr/>
          <p:nvPr/>
        </p:nvGrpSpPr>
        <p:grpSpPr>
          <a:xfrm>
            <a:off x="1766167" y="3923028"/>
            <a:ext cx="624840" cy="240030"/>
            <a:chOff x="0" y="0"/>
            <a:chExt cx="833120" cy="320040"/>
          </a:xfrm>
        </p:grpSpPr>
        <p:sp>
          <p:nvSpPr>
            <p:cNvPr id="20" name="Freeform 20"/>
            <p:cNvSpPr/>
            <p:nvPr/>
          </p:nvSpPr>
          <p:spPr>
            <a:xfrm>
              <a:off x="50596" y="71335"/>
              <a:ext cx="733094" cy="197905"/>
            </a:xfrm>
            <a:custGeom>
              <a:avLst/>
              <a:gdLst/>
              <a:ahLst/>
              <a:cxnLst/>
              <a:rect l="l" t="t" r="r" b="b"/>
              <a:pathLst>
                <a:path w="733094" h="197905">
                  <a:moveTo>
                    <a:pt x="4014" y="175045"/>
                  </a:moveTo>
                  <a:cubicBezTo>
                    <a:pt x="402794" y="-21805"/>
                    <a:pt x="420574" y="-6565"/>
                    <a:pt x="440894" y="7405"/>
                  </a:cubicBezTo>
                  <a:cubicBezTo>
                    <a:pt x="461214" y="23915"/>
                    <a:pt x="471374" y="63285"/>
                    <a:pt x="490424" y="73445"/>
                  </a:cubicBezTo>
                  <a:cubicBezTo>
                    <a:pt x="506934" y="82335"/>
                    <a:pt x="527254" y="84875"/>
                    <a:pt x="545034" y="79795"/>
                  </a:cubicBezTo>
                  <a:cubicBezTo>
                    <a:pt x="565354" y="73445"/>
                    <a:pt x="583134" y="39155"/>
                    <a:pt x="602184" y="30265"/>
                  </a:cubicBezTo>
                  <a:cubicBezTo>
                    <a:pt x="616154" y="23915"/>
                    <a:pt x="627584" y="25185"/>
                    <a:pt x="644094" y="25185"/>
                  </a:cubicBezTo>
                  <a:cubicBezTo>
                    <a:pt x="668224" y="26455"/>
                    <a:pt x="719024" y="27725"/>
                    <a:pt x="729184" y="39155"/>
                  </a:cubicBezTo>
                  <a:cubicBezTo>
                    <a:pt x="734264" y="45505"/>
                    <a:pt x="732994" y="60745"/>
                    <a:pt x="730454" y="62015"/>
                  </a:cubicBezTo>
                  <a:cubicBezTo>
                    <a:pt x="727914" y="64555"/>
                    <a:pt x="712674" y="56935"/>
                    <a:pt x="711404" y="53125"/>
                  </a:cubicBezTo>
                  <a:cubicBezTo>
                    <a:pt x="711404" y="49315"/>
                    <a:pt x="724104" y="37885"/>
                    <a:pt x="727914" y="39155"/>
                  </a:cubicBezTo>
                  <a:cubicBezTo>
                    <a:pt x="730454" y="40425"/>
                    <a:pt x="735534" y="56935"/>
                    <a:pt x="731724" y="62015"/>
                  </a:cubicBezTo>
                  <a:cubicBezTo>
                    <a:pt x="721564" y="73445"/>
                    <a:pt x="637744" y="44235"/>
                    <a:pt x="605994" y="55665"/>
                  </a:cubicBezTo>
                  <a:cubicBezTo>
                    <a:pt x="581864" y="63285"/>
                    <a:pt x="569164" y="96305"/>
                    <a:pt x="548844" y="102655"/>
                  </a:cubicBezTo>
                  <a:cubicBezTo>
                    <a:pt x="532334" y="109005"/>
                    <a:pt x="510744" y="105195"/>
                    <a:pt x="495504" y="101385"/>
                  </a:cubicBezTo>
                  <a:cubicBezTo>
                    <a:pt x="481534" y="97575"/>
                    <a:pt x="471374" y="93765"/>
                    <a:pt x="459944" y="83605"/>
                  </a:cubicBezTo>
                  <a:cubicBezTo>
                    <a:pt x="443434" y="70905"/>
                    <a:pt x="432004" y="32805"/>
                    <a:pt x="415494" y="20105"/>
                  </a:cubicBezTo>
                  <a:cubicBezTo>
                    <a:pt x="404064" y="9945"/>
                    <a:pt x="396444" y="3595"/>
                    <a:pt x="378664" y="4865"/>
                  </a:cubicBezTo>
                  <a:cubicBezTo>
                    <a:pt x="318974" y="7405"/>
                    <a:pt x="57354" y="195365"/>
                    <a:pt x="15444" y="197905"/>
                  </a:cubicBezTo>
                  <a:cubicBezTo>
                    <a:pt x="7824" y="197905"/>
                    <a:pt x="2744" y="195365"/>
                    <a:pt x="204" y="191555"/>
                  </a:cubicBezTo>
                  <a:cubicBezTo>
                    <a:pt x="-1066" y="187745"/>
                    <a:pt x="4014" y="175045"/>
                    <a:pt x="4014" y="175045"/>
                  </a:cubicBezTo>
                </a:path>
              </a:pathLst>
            </a:custGeom>
            <a:solidFill>
              <a:srgbClr val="000000"/>
            </a:solidFill>
            <a:ln cap="sq">
              <a:noFill/>
              <a:prstDash val="solid"/>
              <a:miter/>
            </a:ln>
          </p:spPr>
        </p:sp>
      </p:grpSp>
      <p:grpSp>
        <p:nvGrpSpPr>
          <p:cNvPr id="21" name="Group 21"/>
          <p:cNvGrpSpPr/>
          <p:nvPr/>
        </p:nvGrpSpPr>
        <p:grpSpPr>
          <a:xfrm>
            <a:off x="545617" y="2514587"/>
            <a:ext cx="2622609" cy="449061"/>
            <a:chOff x="0" y="0"/>
            <a:chExt cx="556968" cy="95368"/>
          </a:xfrm>
        </p:grpSpPr>
        <p:sp>
          <p:nvSpPr>
            <p:cNvPr id="22" name="Freeform 22"/>
            <p:cNvSpPr/>
            <p:nvPr/>
          </p:nvSpPr>
          <p:spPr>
            <a:xfrm>
              <a:off x="0" y="0"/>
              <a:ext cx="556968" cy="95368"/>
            </a:xfrm>
            <a:custGeom>
              <a:avLst/>
              <a:gdLst/>
              <a:ahLst/>
              <a:cxnLst/>
              <a:rect l="l" t="t" r="r" b="b"/>
              <a:pathLst>
                <a:path w="556968" h="95368">
                  <a:moveTo>
                    <a:pt x="11808" y="0"/>
                  </a:moveTo>
                  <a:lnTo>
                    <a:pt x="545160" y="0"/>
                  </a:lnTo>
                  <a:cubicBezTo>
                    <a:pt x="548292" y="0"/>
                    <a:pt x="551295" y="1244"/>
                    <a:pt x="553510" y="3458"/>
                  </a:cubicBezTo>
                  <a:cubicBezTo>
                    <a:pt x="555724" y="5673"/>
                    <a:pt x="556968" y="8676"/>
                    <a:pt x="556968" y="11808"/>
                  </a:cubicBezTo>
                  <a:lnTo>
                    <a:pt x="556968" y="83560"/>
                  </a:lnTo>
                  <a:cubicBezTo>
                    <a:pt x="556968" y="86692"/>
                    <a:pt x="555724" y="89695"/>
                    <a:pt x="553510" y="91909"/>
                  </a:cubicBezTo>
                  <a:cubicBezTo>
                    <a:pt x="551295" y="94124"/>
                    <a:pt x="548292" y="95368"/>
                    <a:pt x="545160" y="95368"/>
                  </a:cubicBezTo>
                  <a:lnTo>
                    <a:pt x="11808" y="95368"/>
                  </a:lnTo>
                  <a:cubicBezTo>
                    <a:pt x="8676" y="95368"/>
                    <a:pt x="5673" y="94124"/>
                    <a:pt x="3458" y="91909"/>
                  </a:cubicBezTo>
                  <a:cubicBezTo>
                    <a:pt x="1244" y="89695"/>
                    <a:pt x="0" y="86692"/>
                    <a:pt x="0" y="83560"/>
                  </a:cubicBezTo>
                  <a:lnTo>
                    <a:pt x="0" y="11808"/>
                  </a:lnTo>
                  <a:cubicBezTo>
                    <a:pt x="0" y="8676"/>
                    <a:pt x="1244" y="5673"/>
                    <a:pt x="3458" y="3458"/>
                  </a:cubicBezTo>
                  <a:cubicBezTo>
                    <a:pt x="5673" y="1244"/>
                    <a:pt x="8676" y="0"/>
                    <a:pt x="11808" y="0"/>
                  </a:cubicBezTo>
                  <a:close/>
                </a:path>
              </a:pathLst>
            </a:custGeom>
            <a:solidFill>
              <a:srgbClr val="FFFFFF"/>
            </a:solidFill>
            <a:ln w="38100" cap="sq">
              <a:solidFill>
                <a:srgbClr val="5DAAC6"/>
              </a:solidFill>
              <a:prstDash val="solid"/>
              <a:miter/>
            </a:ln>
          </p:spPr>
        </p:sp>
        <p:sp>
          <p:nvSpPr>
            <p:cNvPr id="23" name="TextBox 23"/>
            <p:cNvSpPr txBox="1"/>
            <p:nvPr/>
          </p:nvSpPr>
          <p:spPr>
            <a:xfrm>
              <a:off x="0" y="28575"/>
              <a:ext cx="556968" cy="66793"/>
            </a:xfrm>
            <a:prstGeom prst="rect">
              <a:avLst/>
            </a:prstGeom>
          </p:spPr>
          <p:txBody>
            <a:bodyPr lIns="50800" tIns="50800" rIns="50800" bIns="50800" rtlCol="0" anchor="ctr"/>
            <a:lstStyle/>
            <a:p>
              <a:pPr algn="l">
                <a:lnSpc>
                  <a:spcPts val="1368"/>
                </a:lnSpc>
              </a:pPr>
              <a:r>
                <a:rPr lang="en-US" sz="1368">
                  <a:solidFill>
                    <a:srgbClr val="000000"/>
                  </a:solidFill>
                  <a:latin typeface="Open Sans"/>
                  <a:ea typeface="Open Sans"/>
                  <a:cs typeface="Open Sans"/>
                  <a:sym typeface="Open Sans"/>
                </a:rPr>
                <a:t>        Monsieur le Directeur,</a:t>
              </a:r>
            </a:p>
          </p:txBody>
        </p:sp>
      </p:grpSp>
      <p:grpSp>
        <p:nvGrpSpPr>
          <p:cNvPr id="24" name="Group 24"/>
          <p:cNvGrpSpPr/>
          <p:nvPr/>
        </p:nvGrpSpPr>
        <p:grpSpPr>
          <a:xfrm>
            <a:off x="581986" y="5608846"/>
            <a:ext cx="6394275" cy="1092281"/>
            <a:chOff x="-372" y="-33184"/>
            <a:chExt cx="1357964" cy="231970"/>
          </a:xfrm>
        </p:grpSpPr>
        <p:sp>
          <p:nvSpPr>
            <p:cNvPr id="25" name="Freeform 25"/>
            <p:cNvSpPr/>
            <p:nvPr/>
          </p:nvSpPr>
          <p:spPr>
            <a:xfrm>
              <a:off x="0" y="0"/>
              <a:ext cx="1357592" cy="165295"/>
            </a:xfrm>
            <a:custGeom>
              <a:avLst/>
              <a:gdLst/>
              <a:ahLst/>
              <a:cxnLst/>
              <a:rect l="l" t="t" r="r" b="b"/>
              <a:pathLst>
                <a:path w="1357592" h="165295">
                  <a:moveTo>
                    <a:pt x="4844" y="0"/>
                  </a:moveTo>
                  <a:lnTo>
                    <a:pt x="1352747" y="0"/>
                  </a:lnTo>
                  <a:cubicBezTo>
                    <a:pt x="1354032" y="0"/>
                    <a:pt x="1355264" y="510"/>
                    <a:pt x="1356173" y="1419"/>
                  </a:cubicBezTo>
                  <a:cubicBezTo>
                    <a:pt x="1357081" y="2327"/>
                    <a:pt x="1357592" y="3560"/>
                    <a:pt x="1357592" y="4844"/>
                  </a:cubicBezTo>
                  <a:lnTo>
                    <a:pt x="1357592" y="160450"/>
                  </a:lnTo>
                  <a:cubicBezTo>
                    <a:pt x="1357592" y="161735"/>
                    <a:pt x="1357081" y="162967"/>
                    <a:pt x="1356173" y="163876"/>
                  </a:cubicBezTo>
                  <a:cubicBezTo>
                    <a:pt x="1355264" y="164784"/>
                    <a:pt x="1354032" y="165295"/>
                    <a:pt x="1352747" y="165295"/>
                  </a:cubicBezTo>
                  <a:lnTo>
                    <a:pt x="4844" y="165295"/>
                  </a:lnTo>
                  <a:cubicBezTo>
                    <a:pt x="3560" y="165295"/>
                    <a:pt x="2327" y="164784"/>
                    <a:pt x="1419" y="163876"/>
                  </a:cubicBezTo>
                  <a:cubicBezTo>
                    <a:pt x="510" y="162967"/>
                    <a:pt x="0" y="161735"/>
                    <a:pt x="0" y="160450"/>
                  </a:cubicBezTo>
                  <a:lnTo>
                    <a:pt x="0" y="4844"/>
                  </a:lnTo>
                  <a:cubicBezTo>
                    <a:pt x="0" y="3560"/>
                    <a:pt x="510" y="2327"/>
                    <a:pt x="1419" y="1419"/>
                  </a:cubicBezTo>
                  <a:cubicBezTo>
                    <a:pt x="2327" y="510"/>
                    <a:pt x="3560" y="0"/>
                    <a:pt x="4844" y="0"/>
                  </a:cubicBezTo>
                  <a:close/>
                </a:path>
              </a:pathLst>
            </a:custGeom>
            <a:solidFill>
              <a:srgbClr val="FFFFFF"/>
            </a:solidFill>
            <a:ln w="38100" cap="sq">
              <a:solidFill>
                <a:srgbClr val="5DAAC6"/>
              </a:solidFill>
              <a:prstDash val="solid"/>
              <a:miter/>
            </a:ln>
          </p:spPr>
        </p:sp>
        <p:sp>
          <p:nvSpPr>
            <p:cNvPr id="26" name="TextBox 26"/>
            <p:cNvSpPr txBox="1"/>
            <p:nvPr/>
          </p:nvSpPr>
          <p:spPr>
            <a:xfrm>
              <a:off x="-372" y="-33184"/>
              <a:ext cx="1357592" cy="231970"/>
            </a:xfrm>
            <a:prstGeom prst="rect">
              <a:avLst/>
            </a:prstGeom>
          </p:spPr>
          <p:txBody>
            <a:bodyPr lIns="50800" tIns="50800" rIns="50800" bIns="50800" rtlCol="0" anchor="ctr"/>
            <a:lstStyle/>
            <a:p>
              <a:pPr algn="l">
                <a:lnSpc>
                  <a:spcPts val="2395"/>
                </a:lnSpc>
              </a:pPr>
              <a:r>
                <a:rPr lang="fr-FR" sz="1368" dirty="0">
                  <a:solidFill>
                    <a:srgbClr val="000000"/>
                  </a:solidFill>
                  <a:latin typeface="Open Sans"/>
                  <a:ea typeface="Open Sans"/>
                  <a:cs typeface="Open Sans"/>
                  <a:sym typeface="Open Sans"/>
                </a:rPr>
                <a:t> Je vous remercie par avance de l'intérêt que vous porterez à ma demande et vous adresse, monsieur le Directeur, mes sincères salutations.</a:t>
              </a:r>
            </a:p>
          </p:txBody>
        </p:sp>
      </p:grpSp>
      <p:grpSp>
        <p:nvGrpSpPr>
          <p:cNvPr id="27" name="Group 27"/>
          <p:cNvGrpSpPr/>
          <p:nvPr/>
        </p:nvGrpSpPr>
        <p:grpSpPr>
          <a:xfrm>
            <a:off x="570440" y="6668789"/>
            <a:ext cx="6418506" cy="2219213"/>
            <a:chOff x="-5691" y="-30639"/>
            <a:chExt cx="1363110" cy="471298"/>
          </a:xfrm>
        </p:grpSpPr>
        <p:sp>
          <p:nvSpPr>
            <p:cNvPr id="28" name="Freeform 28"/>
            <p:cNvSpPr/>
            <p:nvPr/>
          </p:nvSpPr>
          <p:spPr>
            <a:xfrm>
              <a:off x="-5691" y="9403"/>
              <a:ext cx="1357592" cy="404623"/>
            </a:xfrm>
            <a:custGeom>
              <a:avLst/>
              <a:gdLst/>
              <a:ahLst/>
              <a:cxnLst/>
              <a:rect l="l" t="t" r="r" b="b"/>
              <a:pathLst>
                <a:path w="1357592" h="404623">
                  <a:moveTo>
                    <a:pt x="4844" y="0"/>
                  </a:moveTo>
                  <a:lnTo>
                    <a:pt x="1352747" y="0"/>
                  </a:lnTo>
                  <a:cubicBezTo>
                    <a:pt x="1354032" y="0"/>
                    <a:pt x="1355264" y="510"/>
                    <a:pt x="1356173" y="1419"/>
                  </a:cubicBezTo>
                  <a:cubicBezTo>
                    <a:pt x="1357081" y="2327"/>
                    <a:pt x="1357592" y="3560"/>
                    <a:pt x="1357592" y="4844"/>
                  </a:cubicBezTo>
                  <a:lnTo>
                    <a:pt x="1357592" y="399779"/>
                  </a:lnTo>
                  <a:cubicBezTo>
                    <a:pt x="1357592" y="401064"/>
                    <a:pt x="1357081" y="402296"/>
                    <a:pt x="1356173" y="403204"/>
                  </a:cubicBezTo>
                  <a:cubicBezTo>
                    <a:pt x="1355264" y="404113"/>
                    <a:pt x="1354032" y="404623"/>
                    <a:pt x="1352747" y="404623"/>
                  </a:cubicBezTo>
                  <a:lnTo>
                    <a:pt x="4844" y="404623"/>
                  </a:lnTo>
                  <a:cubicBezTo>
                    <a:pt x="3560" y="404623"/>
                    <a:pt x="2327" y="404113"/>
                    <a:pt x="1419" y="403204"/>
                  </a:cubicBezTo>
                  <a:cubicBezTo>
                    <a:pt x="510" y="402296"/>
                    <a:pt x="0" y="401064"/>
                    <a:pt x="0" y="399779"/>
                  </a:cubicBezTo>
                  <a:lnTo>
                    <a:pt x="0" y="4844"/>
                  </a:lnTo>
                  <a:cubicBezTo>
                    <a:pt x="0" y="3560"/>
                    <a:pt x="510" y="2327"/>
                    <a:pt x="1419" y="1419"/>
                  </a:cubicBezTo>
                  <a:cubicBezTo>
                    <a:pt x="2327" y="510"/>
                    <a:pt x="3560" y="0"/>
                    <a:pt x="4844" y="0"/>
                  </a:cubicBezTo>
                  <a:close/>
                </a:path>
              </a:pathLst>
            </a:custGeom>
            <a:solidFill>
              <a:srgbClr val="FFFFFF"/>
            </a:solidFill>
            <a:ln w="38100" cap="sq">
              <a:solidFill>
                <a:srgbClr val="5DAAC6"/>
              </a:solidFill>
              <a:prstDash val="solid"/>
              <a:miter/>
            </a:ln>
          </p:spPr>
        </p:sp>
        <p:sp>
          <p:nvSpPr>
            <p:cNvPr id="29" name="TextBox 29"/>
            <p:cNvSpPr txBox="1"/>
            <p:nvPr/>
          </p:nvSpPr>
          <p:spPr>
            <a:xfrm>
              <a:off x="-173" y="-30639"/>
              <a:ext cx="1357592" cy="471298"/>
            </a:xfrm>
            <a:prstGeom prst="rect">
              <a:avLst/>
            </a:prstGeom>
          </p:spPr>
          <p:txBody>
            <a:bodyPr lIns="50800" tIns="50800" rIns="50800" bIns="50800" rtlCol="0" anchor="ctr"/>
            <a:lstStyle/>
            <a:p>
              <a:pPr algn="just">
                <a:lnSpc>
                  <a:spcPts val="2395"/>
                </a:lnSpc>
              </a:pPr>
              <a:r>
                <a:rPr lang="fr-FR" sz="1368" dirty="0">
                  <a:solidFill>
                    <a:srgbClr val="000000"/>
                  </a:solidFill>
                  <a:latin typeface="Open Sans"/>
                  <a:ea typeface="Open Sans"/>
                  <a:cs typeface="Open Sans"/>
                  <a:sym typeface="Open Sans"/>
                </a:rPr>
                <a:t> Le métier de plombier m’intéresse depuis des années. J’ai déjà effectué un stage au sein de l’entreprise ROBINET où j’ai observer différentes interventions. Je suis attentif aux consignes et respectueux des règles de sécurité. </a:t>
              </a:r>
            </a:p>
            <a:p>
              <a:pPr algn="just">
                <a:lnSpc>
                  <a:spcPts val="2395"/>
                </a:lnSpc>
              </a:pPr>
              <a:r>
                <a:rPr lang="fr-FR" sz="1368" dirty="0">
                  <a:solidFill>
                    <a:srgbClr val="000000"/>
                  </a:solidFill>
                  <a:latin typeface="Open Sans"/>
                  <a:ea typeface="Open Sans"/>
                  <a:cs typeface="Open Sans"/>
                  <a:sym typeface="Open Sans"/>
                </a:rPr>
                <a:t>Ce nouveau stage me permettrait de découvrir davantage ce métier afin de consolider mon projet professionnel.</a:t>
              </a:r>
            </a:p>
          </p:txBody>
        </p:sp>
      </p:grpSp>
      <p:grpSp>
        <p:nvGrpSpPr>
          <p:cNvPr id="30" name="Group 30"/>
          <p:cNvGrpSpPr/>
          <p:nvPr/>
        </p:nvGrpSpPr>
        <p:grpSpPr>
          <a:xfrm>
            <a:off x="545616" y="8796828"/>
            <a:ext cx="6465268" cy="1333388"/>
            <a:chOff x="-8096" y="-47435"/>
            <a:chExt cx="1373041" cy="283174"/>
          </a:xfrm>
        </p:grpSpPr>
        <p:sp>
          <p:nvSpPr>
            <p:cNvPr id="31" name="Freeform 31"/>
            <p:cNvSpPr/>
            <p:nvPr/>
          </p:nvSpPr>
          <p:spPr>
            <a:xfrm>
              <a:off x="-8096" y="-1449"/>
              <a:ext cx="1357592" cy="216499"/>
            </a:xfrm>
            <a:custGeom>
              <a:avLst/>
              <a:gdLst/>
              <a:ahLst/>
              <a:cxnLst/>
              <a:rect l="l" t="t" r="r" b="b"/>
              <a:pathLst>
                <a:path w="1357592" h="216499">
                  <a:moveTo>
                    <a:pt x="4844" y="0"/>
                  </a:moveTo>
                  <a:lnTo>
                    <a:pt x="1352747" y="0"/>
                  </a:lnTo>
                  <a:cubicBezTo>
                    <a:pt x="1354032" y="0"/>
                    <a:pt x="1355264" y="510"/>
                    <a:pt x="1356173" y="1419"/>
                  </a:cubicBezTo>
                  <a:cubicBezTo>
                    <a:pt x="1357081" y="2327"/>
                    <a:pt x="1357592" y="3560"/>
                    <a:pt x="1357592" y="4844"/>
                  </a:cubicBezTo>
                  <a:lnTo>
                    <a:pt x="1357592" y="211655"/>
                  </a:lnTo>
                  <a:cubicBezTo>
                    <a:pt x="1357592" y="212939"/>
                    <a:pt x="1357081" y="214172"/>
                    <a:pt x="1356173" y="215080"/>
                  </a:cubicBezTo>
                  <a:cubicBezTo>
                    <a:pt x="1355264" y="215989"/>
                    <a:pt x="1354032" y="216499"/>
                    <a:pt x="1352747" y="216499"/>
                  </a:cubicBezTo>
                  <a:lnTo>
                    <a:pt x="4844" y="216499"/>
                  </a:lnTo>
                  <a:cubicBezTo>
                    <a:pt x="3560" y="216499"/>
                    <a:pt x="2327" y="215989"/>
                    <a:pt x="1419" y="215080"/>
                  </a:cubicBezTo>
                  <a:cubicBezTo>
                    <a:pt x="510" y="214172"/>
                    <a:pt x="0" y="212939"/>
                    <a:pt x="0" y="211655"/>
                  </a:cubicBezTo>
                  <a:lnTo>
                    <a:pt x="0" y="4844"/>
                  </a:lnTo>
                  <a:cubicBezTo>
                    <a:pt x="0" y="3560"/>
                    <a:pt x="510" y="2327"/>
                    <a:pt x="1419" y="1419"/>
                  </a:cubicBezTo>
                  <a:cubicBezTo>
                    <a:pt x="2327" y="510"/>
                    <a:pt x="3560" y="0"/>
                    <a:pt x="4844" y="0"/>
                  </a:cubicBezTo>
                  <a:close/>
                </a:path>
              </a:pathLst>
            </a:custGeom>
            <a:solidFill>
              <a:srgbClr val="FFFFFF"/>
            </a:solidFill>
            <a:ln w="38100" cap="sq">
              <a:solidFill>
                <a:srgbClr val="5DAAC6"/>
              </a:solidFill>
              <a:prstDash val="solid"/>
              <a:miter/>
            </a:ln>
          </p:spPr>
        </p:sp>
        <p:sp>
          <p:nvSpPr>
            <p:cNvPr id="32" name="TextBox 32"/>
            <p:cNvSpPr txBox="1"/>
            <p:nvPr/>
          </p:nvSpPr>
          <p:spPr>
            <a:xfrm>
              <a:off x="7353" y="-47435"/>
              <a:ext cx="1357592" cy="283174"/>
            </a:xfrm>
            <a:prstGeom prst="rect">
              <a:avLst/>
            </a:prstGeom>
          </p:spPr>
          <p:txBody>
            <a:bodyPr lIns="50800" tIns="50800" rIns="50800" bIns="50800" rtlCol="0" anchor="ctr"/>
            <a:lstStyle/>
            <a:p>
              <a:pPr algn="l">
                <a:lnSpc>
                  <a:spcPts val="2395"/>
                </a:lnSpc>
              </a:pPr>
              <a:r>
                <a:rPr lang="fr-FR" sz="1368" dirty="0">
                  <a:solidFill>
                    <a:srgbClr val="000000"/>
                  </a:solidFill>
                  <a:latin typeface="Open Sans"/>
                  <a:ea typeface="Open Sans"/>
                  <a:cs typeface="Open Sans"/>
                  <a:sym typeface="Open Sans"/>
                </a:rPr>
                <a:t>Actuellement élève en classe de 3ème dans le collège Ferdinand Buisson à Louviers, je dois effectuer un stage d’application de deux semaines du 16 au 30 mars 2026.</a:t>
              </a:r>
            </a:p>
          </p:txBody>
        </p:sp>
      </p:grpSp>
      <p:sp>
        <p:nvSpPr>
          <p:cNvPr id="33" name="Espace réservé du pied de page 32">
            <a:extLst>
              <a:ext uri="{FF2B5EF4-FFF2-40B4-BE49-F238E27FC236}">
                <a16:creationId xmlns:a16="http://schemas.microsoft.com/office/drawing/2014/main" id="{1AD2A0F6-DF44-3BEA-A254-6B97E5683070}"/>
              </a:ext>
            </a:extLst>
          </p:cNvPr>
          <p:cNvSpPr>
            <a:spLocks noGrp="1"/>
          </p:cNvSpPr>
          <p:nvPr>
            <p:ph type="ftr" sz="quarter" idx="11"/>
          </p:nvPr>
        </p:nvSpPr>
        <p:spPr>
          <a:xfrm>
            <a:off x="2079024" y="10280587"/>
            <a:ext cx="2895600" cy="365125"/>
          </a:xfrm>
        </p:spPr>
        <p:txBody>
          <a:bodyPr/>
          <a:lstStyle/>
          <a:p>
            <a:r>
              <a:rPr lang="en-US" dirty="0"/>
              <a:t>https://mimiclass.fr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671B7F2F-5FFC-91BE-DD54-3EEBC5ED382E}"/>
              </a:ext>
            </a:extLst>
          </p:cNvPr>
          <p:cNvSpPr>
            <a:spLocks noGrp="1"/>
          </p:cNvSpPr>
          <p:nvPr>
            <p:ph type="ftr" sz="quarter" idx="11"/>
          </p:nvPr>
        </p:nvSpPr>
        <p:spPr>
          <a:xfrm>
            <a:off x="2330450" y="10223500"/>
            <a:ext cx="2895600" cy="365125"/>
          </a:xfrm>
        </p:spPr>
        <p:txBody>
          <a:bodyPr/>
          <a:lstStyle/>
          <a:p>
            <a:r>
              <a:rPr lang="en-US" dirty="0"/>
              <a:t>https://mimiclass.fr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13471" y="323091"/>
            <a:ext cx="3615997" cy="296544"/>
          </a:xfrm>
          <a:prstGeom prst="rect">
            <a:avLst/>
          </a:prstGeom>
        </p:spPr>
        <p:txBody>
          <a:bodyPr lIns="0" tIns="0" rIns="0" bIns="0" rtlCol="0" anchor="t">
            <a:spAutoFit/>
          </a:bodyPr>
          <a:lstStyle/>
          <a:p>
            <a:pPr algn="ctr">
              <a:lnSpc>
                <a:spcPts val="2600"/>
              </a:lnSpc>
            </a:pPr>
            <a:r>
              <a:rPr lang="en-US" sz="1300">
                <a:solidFill>
                  <a:srgbClr val="000000"/>
                </a:solidFill>
                <a:latin typeface="Playwrite FR Moderne"/>
                <a:ea typeface="Playwrite FR Moderne"/>
                <a:cs typeface="Playwrite FR Moderne"/>
                <a:sym typeface="Playwrite FR Moderne"/>
              </a:rPr>
              <a:t>Reconstitue ici la lettre de motivation</a:t>
            </a:r>
          </a:p>
        </p:txBody>
      </p:sp>
      <p:sp>
        <p:nvSpPr>
          <p:cNvPr id="3" name="Freeform 3"/>
          <p:cNvSpPr/>
          <p:nvPr/>
        </p:nvSpPr>
        <p:spPr>
          <a:xfrm>
            <a:off x="3041642" y="844252"/>
            <a:ext cx="738358" cy="467880"/>
          </a:xfrm>
          <a:custGeom>
            <a:avLst/>
            <a:gdLst/>
            <a:ahLst/>
            <a:cxnLst/>
            <a:rect l="l" t="t" r="r" b="b"/>
            <a:pathLst>
              <a:path w="738358" h="467880">
                <a:moveTo>
                  <a:pt x="0" y="0"/>
                </a:moveTo>
                <a:lnTo>
                  <a:pt x="738358" y="0"/>
                </a:lnTo>
                <a:lnTo>
                  <a:pt x="738358" y="467880"/>
                </a:lnTo>
                <a:lnTo>
                  <a:pt x="0" y="4678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Espace réservé du pied de page 3">
            <a:extLst>
              <a:ext uri="{FF2B5EF4-FFF2-40B4-BE49-F238E27FC236}">
                <a16:creationId xmlns:a16="http://schemas.microsoft.com/office/drawing/2014/main" id="{F93DAF86-4E38-474E-CCB5-EE0F82150047}"/>
              </a:ext>
            </a:extLst>
          </p:cNvPr>
          <p:cNvSpPr>
            <a:spLocks noGrp="1"/>
          </p:cNvSpPr>
          <p:nvPr>
            <p:ph type="ftr" sz="quarter" idx="11"/>
          </p:nvPr>
        </p:nvSpPr>
        <p:spPr>
          <a:xfrm>
            <a:off x="2073669" y="10187746"/>
            <a:ext cx="2895600" cy="365125"/>
          </a:xfrm>
        </p:spPr>
        <p:txBody>
          <a:bodyPr/>
          <a:lstStyle/>
          <a:p>
            <a:r>
              <a:rPr lang="en-US" dirty="0"/>
              <a:t>https://mimiclass.fr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9535" y="155961"/>
            <a:ext cx="801682" cy="801682"/>
          </a:xfrm>
          <a:custGeom>
            <a:avLst/>
            <a:gdLst/>
            <a:ahLst/>
            <a:cxnLst/>
            <a:rect l="l" t="t" r="r" b="b"/>
            <a:pathLst>
              <a:path w="801682" h="801682">
                <a:moveTo>
                  <a:pt x="0" y="0"/>
                </a:moveTo>
                <a:lnTo>
                  <a:pt x="801683" y="0"/>
                </a:lnTo>
                <a:lnTo>
                  <a:pt x="801683" y="801682"/>
                </a:lnTo>
                <a:lnTo>
                  <a:pt x="0" y="801682"/>
                </a:lnTo>
                <a:lnTo>
                  <a:pt x="0" y="0"/>
                </a:lnTo>
                <a:close/>
              </a:path>
            </a:pathLst>
          </a:custGeom>
          <a:blipFill>
            <a:blip r:embed="rId2"/>
            <a:stretch>
              <a:fillRect l="-4945" r="-4945"/>
            </a:stretch>
          </a:blipFill>
        </p:spPr>
      </p:sp>
      <p:sp>
        <p:nvSpPr>
          <p:cNvPr id="3" name="Freeform 3"/>
          <p:cNvSpPr/>
          <p:nvPr/>
        </p:nvSpPr>
        <p:spPr>
          <a:xfrm>
            <a:off x="659694" y="1150985"/>
            <a:ext cx="2129617" cy="2881471"/>
          </a:xfrm>
          <a:custGeom>
            <a:avLst/>
            <a:gdLst/>
            <a:ahLst/>
            <a:cxnLst/>
            <a:rect l="l" t="t" r="r" b="b"/>
            <a:pathLst>
              <a:path w="2129617" h="2881471">
                <a:moveTo>
                  <a:pt x="0" y="0"/>
                </a:moveTo>
                <a:lnTo>
                  <a:pt x="2129617" y="0"/>
                </a:lnTo>
                <a:lnTo>
                  <a:pt x="2129617" y="2881471"/>
                </a:lnTo>
                <a:lnTo>
                  <a:pt x="0" y="2881471"/>
                </a:lnTo>
                <a:lnTo>
                  <a:pt x="0" y="0"/>
                </a:lnTo>
                <a:close/>
              </a:path>
            </a:pathLst>
          </a:custGeom>
          <a:blipFill>
            <a:blip r:embed="rId3"/>
            <a:stretch>
              <a:fillRect/>
            </a:stretch>
          </a:blipFill>
        </p:spPr>
      </p:sp>
      <p:sp>
        <p:nvSpPr>
          <p:cNvPr id="4" name="Freeform 4"/>
          <p:cNvSpPr/>
          <p:nvPr/>
        </p:nvSpPr>
        <p:spPr>
          <a:xfrm>
            <a:off x="4394042" y="4341973"/>
            <a:ext cx="2169642" cy="2909380"/>
          </a:xfrm>
          <a:custGeom>
            <a:avLst/>
            <a:gdLst/>
            <a:ahLst/>
            <a:cxnLst/>
            <a:rect l="l" t="t" r="r" b="b"/>
            <a:pathLst>
              <a:path w="2169642" h="2909380">
                <a:moveTo>
                  <a:pt x="0" y="0"/>
                </a:moveTo>
                <a:lnTo>
                  <a:pt x="2169642" y="0"/>
                </a:lnTo>
                <a:lnTo>
                  <a:pt x="2169642" y="2909380"/>
                </a:lnTo>
                <a:lnTo>
                  <a:pt x="0" y="2909380"/>
                </a:lnTo>
                <a:lnTo>
                  <a:pt x="0" y="0"/>
                </a:lnTo>
                <a:close/>
              </a:path>
            </a:pathLst>
          </a:custGeom>
          <a:blipFill>
            <a:blip r:embed="rId4"/>
            <a:stretch>
              <a:fillRect/>
            </a:stretch>
          </a:blipFill>
        </p:spPr>
      </p:sp>
      <p:sp>
        <p:nvSpPr>
          <p:cNvPr id="5" name="Freeform 5"/>
          <p:cNvSpPr/>
          <p:nvPr/>
        </p:nvSpPr>
        <p:spPr>
          <a:xfrm>
            <a:off x="590376" y="7584921"/>
            <a:ext cx="2180882" cy="2909380"/>
          </a:xfrm>
          <a:custGeom>
            <a:avLst/>
            <a:gdLst/>
            <a:ahLst/>
            <a:cxnLst/>
            <a:rect l="l" t="t" r="r" b="b"/>
            <a:pathLst>
              <a:path w="2180882" h="2909380">
                <a:moveTo>
                  <a:pt x="0" y="0"/>
                </a:moveTo>
                <a:lnTo>
                  <a:pt x="2180883" y="0"/>
                </a:lnTo>
                <a:lnTo>
                  <a:pt x="2180883" y="2909380"/>
                </a:lnTo>
                <a:lnTo>
                  <a:pt x="0" y="2909380"/>
                </a:lnTo>
                <a:lnTo>
                  <a:pt x="0" y="0"/>
                </a:lnTo>
                <a:close/>
              </a:path>
            </a:pathLst>
          </a:custGeom>
          <a:blipFill>
            <a:blip r:embed="rId5"/>
            <a:stretch>
              <a:fillRect/>
            </a:stretch>
          </a:blipFill>
        </p:spPr>
      </p:sp>
      <p:sp>
        <p:nvSpPr>
          <p:cNvPr id="6" name="TextBox 6"/>
          <p:cNvSpPr txBox="1"/>
          <p:nvPr/>
        </p:nvSpPr>
        <p:spPr>
          <a:xfrm>
            <a:off x="3106588" y="898811"/>
            <a:ext cx="3948262" cy="3223895"/>
          </a:xfrm>
          <a:prstGeom prst="rect">
            <a:avLst/>
          </a:prstGeom>
        </p:spPr>
        <p:txBody>
          <a:bodyPr wrap="square" lIns="0" tIns="0" rIns="0" bIns="0" rtlCol="0" anchor="t">
            <a:spAutoFit/>
          </a:bodyPr>
          <a:lstStyle/>
          <a:p>
            <a:pPr algn="just">
              <a:lnSpc>
                <a:spcPts val="3249"/>
              </a:lnSpc>
            </a:pPr>
            <a:r>
              <a:rPr lang="fr-FR" sz="1299" u="sng" dirty="0">
                <a:solidFill>
                  <a:srgbClr val="000000"/>
                </a:solidFill>
                <a:latin typeface="Playwrite FR Moderne"/>
                <a:ea typeface="Playwrite FR Moderne"/>
                <a:cs typeface="Playwrite FR Moderne"/>
                <a:sym typeface="Playwrite FR Moderne"/>
              </a:rPr>
              <a:t>Exercice 1 : Conjugue au présent</a:t>
            </a:r>
          </a:p>
          <a:p>
            <a:pPr algn="just">
              <a:lnSpc>
                <a:spcPts val="3249"/>
              </a:lnSpc>
            </a:pPr>
            <a:r>
              <a:rPr lang="fr-FR" sz="1299" dirty="0">
                <a:solidFill>
                  <a:srgbClr val="000000"/>
                </a:solidFill>
                <a:latin typeface="Playwrite FR Moderne"/>
                <a:ea typeface="Playwrite FR Moderne"/>
                <a:cs typeface="Playwrite FR Moderne"/>
                <a:sym typeface="Playwrite FR Moderne"/>
              </a:rPr>
              <a:t>(travailler) elle .................................................</a:t>
            </a:r>
          </a:p>
          <a:p>
            <a:pPr algn="just">
              <a:lnSpc>
                <a:spcPts val="3249"/>
              </a:lnSpc>
            </a:pPr>
            <a:r>
              <a:rPr lang="fr-FR" sz="1299" dirty="0">
                <a:solidFill>
                  <a:srgbClr val="000000"/>
                </a:solidFill>
                <a:latin typeface="Playwrite FR Moderne"/>
                <a:ea typeface="Playwrite FR Moderne"/>
                <a:cs typeface="Playwrite FR Moderne"/>
                <a:sym typeface="Playwrite FR Moderne"/>
              </a:rPr>
              <a:t>(souhaiter) je ..................................................</a:t>
            </a:r>
          </a:p>
          <a:p>
            <a:pPr algn="just">
              <a:lnSpc>
                <a:spcPts val="3249"/>
              </a:lnSpc>
            </a:pPr>
            <a:r>
              <a:rPr lang="fr-FR" sz="1299" dirty="0">
                <a:solidFill>
                  <a:srgbClr val="000000"/>
                </a:solidFill>
                <a:latin typeface="Playwrite FR Moderne"/>
                <a:ea typeface="Playwrite FR Moderne"/>
                <a:cs typeface="Playwrite FR Moderne"/>
                <a:sym typeface="Playwrite FR Moderne"/>
              </a:rPr>
              <a:t>(aimer) ils .......................................................</a:t>
            </a:r>
          </a:p>
          <a:p>
            <a:pPr algn="just">
              <a:lnSpc>
                <a:spcPts val="3249"/>
              </a:lnSpc>
            </a:pPr>
            <a:r>
              <a:rPr lang="fr-FR" sz="1299" dirty="0">
                <a:solidFill>
                  <a:srgbClr val="000000"/>
                </a:solidFill>
                <a:latin typeface="Playwrite FR Moderne"/>
                <a:ea typeface="Playwrite FR Moderne"/>
                <a:cs typeface="Playwrite FR Moderne"/>
                <a:sym typeface="Playwrite FR Moderne"/>
              </a:rPr>
              <a:t>(demander) je .................................................</a:t>
            </a:r>
          </a:p>
          <a:p>
            <a:pPr algn="just">
              <a:lnSpc>
                <a:spcPts val="3249"/>
              </a:lnSpc>
            </a:pPr>
            <a:r>
              <a:rPr lang="fr-FR" sz="1299" dirty="0">
                <a:solidFill>
                  <a:srgbClr val="000000"/>
                </a:solidFill>
                <a:latin typeface="Playwrite FR Moderne"/>
                <a:ea typeface="Playwrite FR Moderne"/>
                <a:cs typeface="Playwrite FR Moderne"/>
                <a:sym typeface="Playwrite FR Moderne"/>
              </a:rPr>
              <a:t>(observer) nous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(contacter) vous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(chercher) tu ....................................................</a:t>
            </a:r>
          </a:p>
        </p:txBody>
      </p:sp>
      <p:sp>
        <p:nvSpPr>
          <p:cNvPr id="7" name="TextBox 7"/>
          <p:cNvSpPr txBox="1"/>
          <p:nvPr/>
        </p:nvSpPr>
        <p:spPr>
          <a:xfrm>
            <a:off x="1061804" y="381586"/>
            <a:ext cx="2908924" cy="514350"/>
          </a:xfrm>
          <a:prstGeom prst="rect">
            <a:avLst/>
          </a:prstGeom>
        </p:spPr>
        <p:txBody>
          <a:bodyPr lIns="0" tIns="0" rIns="0" bIns="0" rtlCol="0" anchor="t">
            <a:spAutoFit/>
          </a:bodyPr>
          <a:lstStyle/>
          <a:p>
            <a:pPr algn="just">
              <a:lnSpc>
                <a:spcPts val="4200"/>
              </a:lnSpc>
            </a:pPr>
            <a:r>
              <a:rPr lang="en-US" sz="3000" u="sng" dirty="0">
                <a:solidFill>
                  <a:srgbClr val="000000"/>
                </a:solidFill>
                <a:latin typeface="Railey"/>
                <a:ea typeface="Railey"/>
                <a:cs typeface="Railey"/>
                <a:sym typeface="Railey"/>
              </a:rPr>
              <a:t>Un peu de </a:t>
            </a:r>
            <a:r>
              <a:rPr lang="en-US" sz="3000" u="sng" dirty="0" err="1">
                <a:solidFill>
                  <a:srgbClr val="000000"/>
                </a:solidFill>
                <a:latin typeface="Railey"/>
                <a:ea typeface="Railey"/>
                <a:cs typeface="Railey"/>
                <a:sym typeface="Railey"/>
              </a:rPr>
              <a:t>grammaire</a:t>
            </a:r>
            <a:r>
              <a:rPr lang="en-US" sz="3000" u="sng" dirty="0">
                <a:solidFill>
                  <a:srgbClr val="000000"/>
                </a:solidFill>
                <a:latin typeface="Railey"/>
                <a:ea typeface="Railey"/>
                <a:cs typeface="Railey"/>
                <a:sym typeface="Railey"/>
              </a:rPr>
              <a:t> !</a:t>
            </a:r>
          </a:p>
        </p:txBody>
      </p:sp>
      <p:sp>
        <p:nvSpPr>
          <p:cNvPr id="8" name="TextBox 8"/>
          <p:cNvSpPr txBox="1"/>
          <p:nvPr/>
        </p:nvSpPr>
        <p:spPr>
          <a:xfrm>
            <a:off x="183536" y="4103850"/>
            <a:ext cx="3948262" cy="3223895"/>
          </a:xfrm>
          <a:prstGeom prst="rect">
            <a:avLst/>
          </a:prstGeom>
        </p:spPr>
        <p:txBody>
          <a:bodyPr wrap="square" lIns="0" tIns="0" rIns="0" bIns="0" rtlCol="0" anchor="t">
            <a:spAutoFit/>
          </a:bodyPr>
          <a:lstStyle/>
          <a:p>
            <a:pPr algn="just">
              <a:lnSpc>
                <a:spcPts val="3249"/>
              </a:lnSpc>
            </a:pPr>
            <a:r>
              <a:rPr lang="fr-FR" sz="1299" u="sng" dirty="0">
                <a:solidFill>
                  <a:srgbClr val="000000"/>
                </a:solidFill>
                <a:latin typeface="Playwrite FR Moderne"/>
                <a:ea typeface="Playwrite FR Moderne"/>
                <a:cs typeface="Playwrite FR Moderne"/>
                <a:sym typeface="Playwrite FR Moderne"/>
              </a:rPr>
              <a:t>Exercice 2 : Conjugue au présent</a:t>
            </a:r>
          </a:p>
          <a:p>
            <a:pPr algn="just">
              <a:lnSpc>
                <a:spcPts val="3249"/>
              </a:lnSpc>
            </a:pPr>
            <a:r>
              <a:rPr lang="fr-FR" sz="1299" dirty="0">
                <a:solidFill>
                  <a:srgbClr val="000000"/>
                </a:solidFill>
                <a:latin typeface="Playwrite FR Moderne"/>
                <a:ea typeface="Playwrite FR Moderne"/>
                <a:cs typeface="Playwrite FR Moderne"/>
                <a:sym typeface="Playwrite FR Moderne"/>
              </a:rPr>
              <a:t>(réussir) vous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(choisir) je ......................................................</a:t>
            </a:r>
          </a:p>
          <a:p>
            <a:pPr algn="just">
              <a:lnSpc>
                <a:spcPts val="3249"/>
              </a:lnSpc>
            </a:pPr>
            <a:r>
              <a:rPr lang="fr-FR" sz="1299" dirty="0">
                <a:solidFill>
                  <a:srgbClr val="000000"/>
                </a:solidFill>
                <a:latin typeface="Playwrite FR Moderne"/>
                <a:ea typeface="Playwrite FR Moderne"/>
                <a:cs typeface="Playwrite FR Moderne"/>
                <a:sym typeface="Playwrite FR Moderne"/>
              </a:rPr>
              <a:t>(réfléchir) ils ...................................................</a:t>
            </a:r>
          </a:p>
          <a:p>
            <a:pPr algn="just">
              <a:lnSpc>
                <a:spcPts val="3249"/>
              </a:lnSpc>
            </a:pPr>
            <a:r>
              <a:rPr lang="fr-FR" sz="1299" dirty="0">
                <a:solidFill>
                  <a:srgbClr val="000000"/>
                </a:solidFill>
                <a:latin typeface="Playwrite FR Moderne"/>
                <a:ea typeface="Playwrite FR Moderne"/>
                <a:cs typeface="Playwrite FR Moderne"/>
                <a:sym typeface="Playwrite FR Moderne"/>
              </a:rPr>
              <a:t>(approfondir) tu ..............................................</a:t>
            </a:r>
          </a:p>
          <a:p>
            <a:pPr algn="just">
              <a:lnSpc>
                <a:spcPts val="3249"/>
              </a:lnSpc>
            </a:pPr>
            <a:r>
              <a:rPr lang="fr-FR" sz="1299" dirty="0">
                <a:solidFill>
                  <a:srgbClr val="000000"/>
                </a:solidFill>
                <a:latin typeface="Playwrite FR Moderne"/>
                <a:ea typeface="Playwrite FR Moderne"/>
                <a:cs typeface="Playwrite FR Moderne"/>
                <a:sym typeface="Playwrite FR Moderne"/>
              </a:rPr>
              <a:t>(saisir) vous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(enrichir) elle  ..................................................</a:t>
            </a:r>
          </a:p>
          <a:p>
            <a:pPr algn="just">
              <a:lnSpc>
                <a:spcPts val="3249"/>
              </a:lnSpc>
            </a:pPr>
            <a:r>
              <a:rPr lang="fr-FR" sz="1299" dirty="0">
                <a:solidFill>
                  <a:srgbClr val="000000"/>
                </a:solidFill>
                <a:latin typeface="Playwrite FR Moderne"/>
                <a:ea typeface="Playwrite FR Moderne"/>
                <a:cs typeface="Playwrite FR Moderne"/>
                <a:sym typeface="Playwrite FR Moderne"/>
              </a:rPr>
              <a:t>(fournir) ils ......................................................</a:t>
            </a:r>
          </a:p>
        </p:txBody>
      </p:sp>
      <p:sp>
        <p:nvSpPr>
          <p:cNvPr id="9" name="TextBox 9"/>
          <p:cNvSpPr txBox="1"/>
          <p:nvPr/>
        </p:nvSpPr>
        <p:spPr>
          <a:xfrm>
            <a:off x="3244851" y="7308696"/>
            <a:ext cx="4127610" cy="3223895"/>
          </a:xfrm>
          <a:prstGeom prst="rect">
            <a:avLst/>
          </a:prstGeom>
        </p:spPr>
        <p:txBody>
          <a:bodyPr wrap="square" lIns="0" tIns="0" rIns="0" bIns="0" rtlCol="0" anchor="t">
            <a:spAutoFit/>
          </a:bodyPr>
          <a:lstStyle/>
          <a:p>
            <a:pPr algn="just">
              <a:lnSpc>
                <a:spcPts val="3249"/>
              </a:lnSpc>
            </a:pPr>
            <a:r>
              <a:rPr lang="fr-FR" sz="1299" u="sng" dirty="0">
                <a:solidFill>
                  <a:srgbClr val="000000"/>
                </a:solidFill>
                <a:latin typeface="Playwrite FR Moderne"/>
                <a:ea typeface="Playwrite FR Moderne"/>
                <a:cs typeface="Playwrite FR Moderne"/>
                <a:sym typeface="Playwrite FR Moderne"/>
              </a:rPr>
              <a:t>Exercice 3 : Conjugue au présent</a:t>
            </a:r>
          </a:p>
          <a:p>
            <a:pPr algn="just">
              <a:lnSpc>
                <a:spcPts val="3249"/>
              </a:lnSpc>
            </a:pPr>
            <a:r>
              <a:rPr lang="fr-FR" sz="1299" dirty="0">
                <a:solidFill>
                  <a:srgbClr val="000000"/>
                </a:solidFill>
                <a:latin typeface="Playwrite FR Moderne"/>
                <a:ea typeface="Playwrite FR Moderne"/>
                <a:cs typeface="Playwrite FR Moderne"/>
                <a:sym typeface="Playwrite FR Moderne"/>
              </a:rPr>
              <a:t>(vendre) elle ....................................................</a:t>
            </a:r>
          </a:p>
          <a:p>
            <a:pPr algn="just">
              <a:lnSpc>
                <a:spcPts val="3249"/>
              </a:lnSpc>
            </a:pPr>
            <a:r>
              <a:rPr lang="fr-FR" sz="1299" dirty="0">
                <a:solidFill>
                  <a:srgbClr val="000000"/>
                </a:solidFill>
                <a:latin typeface="Playwrite FR Moderne"/>
                <a:ea typeface="Playwrite FR Moderne"/>
                <a:cs typeface="Playwrite FR Moderne"/>
                <a:sym typeface="Playwrite FR Moderne"/>
              </a:rPr>
              <a:t>(comprendre) nous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(entreprendre) ils .............................................</a:t>
            </a:r>
          </a:p>
          <a:p>
            <a:pPr algn="just">
              <a:lnSpc>
                <a:spcPts val="3249"/>
              </a:lnSpc>
            </a:pPr>
            <a:r>
              <a:rPr lang="fr-FR" sz="1299" dirty="0">
                <a:solidFill>
                  <a:srgbClr val="000000"/>
                </a:solidFill>
                <a:latin typeface="Playwrite FR Moderne"/>
                <a:ea typeface="Playwrite FR Moderne"/>
                <a:cs typeface="Playwrite FR Moderne"/>
                <a:sym typeface="Playwrite FR Moderne"/>
              </a:rPr>
              <a:t>(prétendre) je ..................................................</a:t>
            </a:r>
          </a:p>
          <a:p>
            <a:pPr algn="just">
              <a:lnSpc>
                <a:spcPts val="3249"/>
              </a:lnSpc>
            </a:pPr>
            <a:r>
              <a:rPr lang="fr-FR" sz="1299" dirty="0">
                <a:solidFill>
                  <a:srgbClr val="000000"/>
                </a:solidFill>
                <a:latin typeface="Playwrite FR Moderne"/>
                <a:ea typeface="Playwrite FR Moderne"/>
                <a:cs typeface="Playwrite FR Moderne"/>
                <a:sym typeface="Playwrite FR Moderne"/>
              </a:rPr>
              <a:t>(vendre) vous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(rendre) il .......................................................</a:t>
            </a:r>
          </a:p>
          <a:p>
            <a:pPr algn="just">
              <a:lnSpc>
                <a:spcPts val="3249"/>
              </a:lnSpc>
            </a:pPr>
            <a:r>
              <a:rPr lang="fr-FR" sz="1299" dirty="0">
                <a:solidFill>
                  <a:srgbClr val="000000"/>
                </a:solidFill>
                <a:latin typeface="Playwrite FR Moderne"/>
                <a:ea typeface="Playwrite FR Moderne"/>
                <a:cs typeface="Playwrite FR Moderne"/>
                <a:sym typeface="Playwrite FR Moderne"/>
              </a:rPr>
              <a:t>(attendre) tu ....................................................</a:t>
            </a:r>
          </a:p>
        </p:txBody>
      </p:sp>
      <p:sp>
        <p:nvSpPr>
          <p:cNvPr id="10" name="Espace réservé du pied de page 9">
            <a:extLst>
              <a:ext uri="{FF2B5EF4-FFF2-40B4-BE49-F238E27FC236}">
                <a16:creationId xmlns:a16="http://schemas.microsoft.com/office/drawing/2014/main" id="{0AA92943-5A6B-EFBC-70EA-17AB326CCC41}"/>
              </a:ext>
            </a:extLst>
          </p:cNvPr>
          <p:cNvSpPr>
            <a:spLocks noGrp="1"/>
          </p:cNvSpPr>
          <p:nvPr>
            <p:ph type="ftr" sz="quarter" idx="11"/>
          </p:nvPr>
        </p:nvSpPr>
        <p:spPr>
          <a:xfrm>
            <a:off x="0" y="10417249"/>
            <a:ext cx="2895600" cy="365125"/>
          </a:xfrm>
        </p:spPr>
        <p:txBody>
          <a:bodyPr/>
          <a:lstStyle/>
          <a:p>
            <a:r>
              <a:rPr lang="en-US" dirty="0"/>
              <a:t>https://mimiclass.fr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6280" y="406382"/>
            <a:ext cx="2504979" cy="3593878"/>
          </a:xfrm>
          <a:custGeom>
            <a:avLst/>
            <a:gdLst/>
            <a:ahLst/>
            <a:cxnLst/>
            <a:rect l="l" t="t" r="r" b="b"/>
            <a:pathLst>
              <a:path w="2504979" h="3593878">
                <a:moveTo>
                  <a:pt x="0" y="0"/>
                </a:moveTo>
                <a:lnTo>
                  <a:pt x="2504979" y="0"/>
                </a:lnTo>
                <a:lnTo>
                  <a:pt x="2504979" y="3593878"/>
                </a:lnTo>
                <a:lnTo>
                  <a:pt x="0" y="3593878"/>
                </a:lnTo>
                <a:lnTo>
                  <a:pt x="0" y="0"/>
                </a:lnTo>
                <a:close/>
              </a:path>
            </a:pathLst>
          </a:custGeom>
          <a:blipFill>
            <a:blip r:embed="rId2"/>
            <a:stretch>
              <a:fillRect/>
            </a:stretch>
          </a:blipFill>
        </p:spPr>
      </p:sp>
      <p:sp>
        <p:nvSpPr>
          <p:cNvPr id="3" name="Freeform 3"/>
          <p:cNvSpPr/>
          <p:nvPr/>
        </p:nvSpPr>
        <p:spPr>
          <a:xfrm>
            <a:off x="341460" y="4454939"/>
            <a:ext cx="720865" cy="798742"/>
          </a:xfrm>
          <a:custGeom>
            <a:avLst/>
            <a:gdLst/>
            <a:ahLst/>
            <a:cxnLst/>
            <a:rect l="l" t="t" r="r" b="b"/>
            <a:pathLst>
              <a:path w="720865" h="798742">
                <a:moveTo>
                  <a:pt x="0" y="0"/>
                </a:moveTo>
                <a:lnTo>
                  <a:pt x="720865" y="0"/>
                </a:lnTo>
                <a:lnTo>
                  <a:pt x="720865" y="798742"/>
                </a:lnTo>
                <a:lnTo>
                  <a:pt x="0" y="798742"/>
                </a:lnTo>
                <a:lnTo>
                  <a:pt x="0" y="0"/>
                </a:lnTo>
                <a:close/>
              </a:path>
            </a:pathLst>
          </a:custGeom>
          <a:blipFill>
            <a:blip r:embed="rId3"/>
            <a:stretch>
              <a:fillRect/>
            </a:stretch>
          </a:blipFill>
        </p:spPr>
      </p:sp>
      <p:sp>
        <p:nvSpPr>
          <p:cNvPr id="4" name="TextBox 4"/>
          <p:cNvSpPr txBox="1"/>
          <p:nvPr/>
        </p:nvSpPr>
        <p:spPr>
          <a:xfrm>
            <a:off x="3016807" y="420659"/>
            <a:ext cx="4197769" cy="3633470"/>
          </a:xfrm>
          <a:prstGeom prst="rect">
            <a:avLst/>
          </a:prstGeom>
        </p:spPr>
        <p:txBody>
          <a:bodyPr wrap="square" lIns="0" tIns="0" rIns="0" bIns="0" rtlCol="0" anchor="t">
            <a:spAutoFit/>
          </a:bodyPr>
          <a:lstStyle/>
          <a:p>
            <a:pPr algn="just">
              <a:lnSpc>
                <a:spcPts val="3249"/>
              </a:lnSpc>
            </a:pPr>
            <a:r>
              <a:rPr lang="fr-FR" sz="1299" u="sng" dirty="0">
                <a:solidFill>
                  <a:srgbClr val="000000"/>
                </a:solidFill>
                <a:latin typeface="Playwrite FR Moderne"/>
                <a:ea typeface="Playwrite FR Moderne"/>
                <a:cs typeface="Playwrite FR Moderne"/>
                <a:sym typeface="Playwrite FR Moderne"/>
              </a:rPr>
              <a:t>Exercice 4 : Conjugue au présent</a:t>
            </a:r>
          </a:p>
          <a:p>
            <a:pPr algn="just">
              <a:lnSpc>
                <a:spcPts val="3249"/>
              </a:lnSpc>
            </a:pPr>
            <a:r>
              <a:rPr lang="fr-FR" sz="1299" dirty="0">
                <a:solidFill>
                  <a:srgbClr val="000000"/>
                </a:solidFill>
                <a:latin typeface="Playwrite FR Moderne"/>
                <a:ea typeface="Playwrite FR Moderne"/>
                <a:cs typeface="Playwrite FR Moderne"/>
                <a:sym typeface="Playwrite FR Moderne"/>
              </a:rPr>
              <a:t>(savoir) ils ......................................................</a:t>
            </a:r>
          </a:p>
          <a:p>
            <a:pPr algn="just">
              <a:lnSpc>
                <a:spcPts val="3249"/>
              </a:lnSpc>
            </a:pPr>
            <a:r>
              <a:rPr lang="fr-FR" sz="1299" dirty="0">
                <a:solidFill>
                  <a:srgbClr val="000000"/>
                </a:solidFill>
                <a:latin typeface="Playwrite FR Moderne"/>
                <a:ea typeface="Playwrite FR Moderne"/>
                <a:cs typeface="Playwrite FR Moderne"/>
                <a:sym typeface="Playwrite FR Moderne"/>
              </a:rPr>
              <a:t>(faire) tu ........................................................</a:t>
            </a:r>
          </a:p>
          <a:p>
            <a:pPr algn="just">
              <a:lnSpc>
                <a:spcPts val="3249"/>
              </a:lnSpc>
            </a:pPr>
            <a:r>
              <a:rPr lang="fr-FR" sz="1299" dirty="0">
                <a:solidFill>
                  <a:srgbClr val="000000"/>
                </a:solidFill>
                <a:latin typeface="Playwrite FR Moderne"/>
                <a:ea typeface="Playwrite FR Moderne"/>
                <a:cs typeface="Playwrite FR Moderne"/>
                <a:sym typeface="Playwrite FR Moderne"/>
              </a:rPr>
              <a:t>(mettre) je ......................................................</a:t>
            </a:r>
          </a:p>
          <a:p>
            <a:pPr algn="just">
              <a:lnSpc>
                <a:spcPts val="3249"/>
              </a:lnSpc>
            </a:pPr>
            <a:r>
              <a:rPr lang="fr-FR" sz="1299" dirty="0">
                <a:solidFill>
                  <a:srgbClr val="000000"/>
                </a:solidFill>
                <a:latin typeface="Playwrite FR Moderne"/>
                <a:ea typeface="Playwrite FR Moderne"/>
                <a:cs typeface="Playwrite FR Moderne"/>
                <a:sym typeface="Playwrite FR Moderne"/>
              </a:rPr>
              <a:t>(connaître) elle ...............................................</a:t>
            </a:r>
          </a:p>
          <a:p>
            <a:pPr algn="just">
              <a:lnSpc>
                <a:spcPts val="3249"/>
              </a:lnSpc>
            </a:pPr>
            <a:r>
              <a:rPr lang="fr-FR" sz="1299" dirty="0">
                <a:solidFill>
                  <a:srgbClr val="000000"/>
                </a:solidFill>
                <a:latin typeface="Playwrite FR Moderne"/>
                <a:ea typeface="Playwrite FR Moderne"/>
                <a:cs typeface="Playwrite FR Moderne"/>
                <a:sym typeface="Playwrite FR Moderne"/>
              </a:rPr>
              <a:t>(découvrir) vous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(voir) nous .......................................................</a:t>
            </a:r>
          </a:p>
          <a:p>
            <a:pPr algn="just">
              <a:lnSpc>
                <a:spcPts val="3249"/>
              </a:lnSpc>
            </a:pPr>
            <a:r>
              <a:rPr lang="fr-FR" sz="1299" dirty="0">
                <a:solidFill>
                  <a:srgbClr val="000000"/>
                </a:solidFill>
                <a:latin typeface="Playwrite FR Moderne"/>
                <a:ea typeface="Playwrite FR Moderne"/>
                <a:cs typeface="Playwrite FR Moderne"/>
                <a:sym typeface="Playwrite FR Moderne"/>
              </a:rPr>
              <a:t>(être) je ...........................................................</a:t>
            </a:r>
          </a:p>
          <a:p>
            <a:pPr algn="just">
              <a:lnSpc>
                <a:spcPts val="3249"/>
              </a:lnSpc>
            </a:pPr>
            <a:r>
              <a:rPr lang="fr-FR" sz="1299" dirty="0">
                <a:solidFill>
                  <a:srgbClr val="000000"/>
                </a:solidFill>
                <a:latin typeface="Playwrite FR Moderne"/>
                <a:ea typeface="Playwrite FR Moderne"/>
                <a:cs typeface="Playwrite FR Moderne"/>
                <a:sym typeface="Playwrite FR Moderne"/>
              </a:rPr>
              <a:t>(aller) tu ........................................................</a:t>
            </a:r>
          </a:p>
        </p:txBody>
      </p:sp>
      <p:sp>
        <p:nvSpPr>
          <p:cNvPr id="5" name="TextBox 5"/>
          <p:cNvSpPr txBox="1"/>
          <p:nvPr/>
        </p:nvSpPr>
        <p:spPr>
          <a:xfrm>
            <a:off x="1185773" y="4650971"/>
            <a:ext cx="5435350" cy="301903"/>
          </a:xfrm>
          <a:prstGeom prst="rect">
            <a:avLst/>
          </a:prstGeom>
        </p:spPr>
        <p:txBody>
          <a:bodyPr lIns="0" tIns="0" rIns="0" bIns="0" rtlCol="0" anchor="t">
            <a:spAutoFit/>
          </a:bodyPr>
          <a:lstStyle/>
          <a:p>
            <a:pPr algn="just">
              <a:lnSpc>
                <a:spcPts val="2600"/>
              </a:lnSpc>
            </a:pPr>
            <a:r>
              <a:rPr lang="en-US" sz="1300">
                <a:solidFill>
                  <a:srgbClr val="000000"/>
                </a:solidFill>
                <a:latin typeface="Playwrite FR Moderne"/>
                <a:ea typeface="Playwrite FR Moderne"/>
                <a:cs typeface="Playwrite FR Moderne"/>
                <a:sym typeface="Playwrite FR Moderne"/>
              </a:rPr>
              <a:t>Transpose au présent cet extrait tiré d’une lettre de motivation.</a:t>
            </a:r>
          </a:p>
        </p:txBody>
      </p:sp>
      <p:grpSp>
        <p:nvGrpSpPr>
          <p:cNvPr id="6" name="Group 6"/>
          <p:cNvGrpSpPr/>
          <p:nvPr/>
        </p:nvGrpSpPr>
        <p:grpSpPr>
          <a:xfrm>
            <a:off x="395006" y="5205062"/>
            <a:ext cx="6869153" cy="2413894"/>
            <a:chOff x="0" y="-42706"/>
            <a:chExt cx="1458815" cy="512643"/>
          </a:xfrm>
        </p:grpSpPr>
        <p:sp>
          <p:nvSpPr>
            <p:cNvPr id="7" name="Freeform 7"/>
            <p:cNvSpPr/>
            <p:nvPr/>
          </p:nvSpPr>
          <p:spPr>
            <a:xfrm>
              <a:off x="0" y="0"/>
              <a:ext cx="1458815" cy="426918"/>
            </a:xfrm>
            <a:custGeom>
              <a:avLst/>
              <a:gdLst/>
              <a:ahLst/>
              <a:cxnLst/>
              <a:rect l="l" t="t" r="r" b="b"/>
              <a:pathLst>
                <a:path w="1458815" h="426918">
                  <a:moveTo>
                    <a:pt x="4508" y="0"/>
                  </a:moveTo>
                  <a:lnTo>
                    <a:pt x="1454306" y="0"/>
                  </a:lnTo>
                  <a:cubicBezTo>
                    <a:pt x="1456796" y="0"/>
                    <a:pt x="1458815" y="2018"/>
                    <a:pt x="1458815" y="4508"/>
                  </a:cubicBezTo>
                  <a:lnTo>
                    <a:pt x="1458815" y="422410"/>
                  </a:lnTo>
                  <a:cubicBezTo>
                    <a:pt x="1458815" y="423605"/>
                    <a:pt x="1458340" y="424752"/>
                    <a:pt x="1457494" y="425598"/>
                  </a:cubicBezTo>
                  <a:cubicBezTo>
                    <a:pt x="1456649" y="426443"/>
                    <a:pt x="1455502" y="426918"/>
                    <a:pt x="1454306" y="426918"/>
                  </a:cubicBezTo>
                  <a:lnTo>
                    <a:pt x="4508" y="426918"/>
                  </a:lnTo>
                  <a:cubicBezTo>
                    <a:pt x="2018" y="426918"/>
                    <a:pt x="0" y="424900"/>
                    <a:pt x="0" y="422410"/>
                  </a:cubicBezTo>
                  <a:lnTo>
                    <a:pt x="0" y="4508"/>
                  </a:lnTo>
                  <a:cubicBezTo>
                    <a:pt x="0" y="3313"/>
                    <a:pt x="475" y="2166"/>
                    <a:pt x="1320" y="1320"/>
                  </a:cubicBezTo>
                  <a:cubicBezTo>
                    <a:pt x="2166" y="475"/>
                    <a:pt x="3313" y="0"/>
                    <a:pt x="4508" y="0"/>
                  </a:cubicBezTo>
                  <a:close/>
                </a:path>
              </a:pathLst>
            </a:custGeom>
            <a:solidFill>
              <a:srgbClr val="FFFFFF"/>
            </a:solidFill>
            <a:ln w="38100" cap="sq">
              <a:solidFill>
                <a:srgbClr val="5DAAC6"/>
              </a:solidFill>
              <a:prstDash val="solid"/>
              <a:miter/>
            </a:ln>
          </p:spPr>
        </p:sp>
        <p:sp>
          <p:nvSpPr>
            <p:cNvPr id="8" name="TextBox 8"/>
            <p:cNvSpPr txBox="1"/>
            <p:nvPr/>
          </p:nvSpPr>
          <p:spPr>
            <a:xfrm>
              <a:off x="0" y="-42706"/>
              <a:ext cx="1458815" cy="512643"/>
            </a:xfrm>
            <a:prstGeom prst="rect">
              <a:avLst/>
            </a:prstGeom>
          </p:spPr>
          <p:txBody>
            <a:bodyPr lIns="50800" tIns="50800" rIns="50800" bIns="50800" rtlCol="0" anchor="ctr"/>
            <a:lstStyle/>
            <a:p>
              <a:pPr algn="just">
                <a:lnSpc>
                  <a:spcPts val="2520"/>
                </a:lnSpc>
              </a:pPr>
              <a:r>
                <a:rPr lang="fr-FR" sz="1400" dirty="0">
                  <a:solidFill>
                    <a:srgbClr val="000000"/>
                  </a:solidFill>
                  <a:latin typeface="Open Sans"/>
                  <a:ea typeface="Open Sans"/>
                  <a:cs typeface="Open Sans"/>
                  <a:sym typeface="Open Sans"/>
                </a:rPr>
                <a:t>Je </a:t>
              </a:r>
              <a:r>
                <a:rPr lang="fr-FR" sz="1400" b="1" dirty="0">
                  <a:solidFill>
                    <a:srgbClr val="000000"/>
                  </a:solidFill>
                  <a:latin typeface="Open Sans Bold"/>
                  <a:ea typeface="Open Sans Bold"/>
                  <a:cs typeface="Open Sans Bold"/>
                  <a:sym typeface="Open Sans Bold"/>
                </a:rPr>
                <a:t>m’appelais</a:t>
              </a:r>
              <a:r>
                <a:rPr lang="fr-FR" sz="1400" dirty="0">
                  <a:solidFill>
                    <a:srgbClr val="000000"/>
                  </a:solidFill>
                  <a:latin typeface="Open Sans"/>
                  <a:ea typeface="Open Sans"/>
                  <a:cs typeface="Open Sans"/>
                  <a:sym typeface="Open Sans"/>
                </a:rPr>
                <a:t> Pierre et j’</a:t>
              </a:r>
              <a:r>
                <a:rPr lang="fr-FR" sz="1400" b="1" dirty="0">
                  <a:solidFill>
                    <a:srgbClr val="000000"/>
                  </a:solidFill>
                  <a:latin typeface="Open Sans Bold"/>
                  <a:ea typeface="Open Sans Bold"/>
                  <a:cs typeface="Open Sans Bold"/>
                  <a:sym typeface="Open Sans Bold"/>
                </a:rPr>
                <a:t>avais</a:t>
              </a:r>
              <a:r>
                <a:rPr lang="fr-FR" sz="1400" dirty="0">
                  <a:solidFill>
                    <a:srgbClr val="000000"/>
                  </a:solidFill>
                  <a:latin typeface="Open Sans"/>
                  <a:ea typeface="Open Sans"/>
                  <a:cs typeface="Open Sans"/>
                  <a:sym typeface="Open Sans"/>
                </a:rPr>
                <a:t> 14 ans. J’</a:t>
              </a:r>
              <a:r>
                <a:rPr lang="fr-FR" sz="1400" b="1" dirty="0">
                  <a:solidFill>
                    <a:srgbClr val="000000"/>
                  </a:solidFill>
                  <a:latin typeface="Open Sans Bold"/>
                  <a:ea typeface="Open Sans Bold"/>
                  <a:cs typeface="Open Sans Bold"/>
                  <a:sym typeface="Open Sans Bold"/>
                </a:rPr>
                <a:t>étais</a:t>
              </a:r>
              <a:r>
                <a:rPr lang="fr-FR" sz="1400" dirty="0">
                  <a:solidFill>
                    <a:srgbClr val="000000"/>
                  </a:solidFill>
                  <a:latin typeface="Open Sans"/>
                  <a:ea typeface="Open Sans"/>
                  <a:cs typeface="Open Sans"/>
                  <a:sym typeface="Open Sans"/>
                </a:rPr>
                <a:t> élève en SEGPA et je </a:t>
              </a:r>
              <a:r>
                <a:rPr lang="fr-FR" sz="1400" b="1" dirty="0">
                  <a:solidFill>
                    <a:srgbClr val="000000"/>
                  </a:solidFill>
                  <a:latin typeface="Open Sans Bold"/>
                  <a:ea typeface="Open Sans Bold"/>
                  <a:cs typeface="Open Sans Bold"/>
                  <a:sym typeface="Open Sans Bold"/>
                </a:rPr>
                <a:t>cherchais</a:t>
              </a:r>
              <a:r>
                <a:rPr lang="fr-FR" sz="1400" dirty="0">
                  <a:solidFill>
                    <a:srgbClr val="000000"/>
                  </a:solidFill>
                  <a:latin typeface="Open Sans"/>
                  <a:ea typeface="Open Sans"/>
                  <a:cs typeface="Open Sans"/>
                  <a:sym typeface="Open Sans"/>
                </a:rPr>
                <a:t> un stage pour découvrir le monde du travail.</a:t>
              </a:r>
            </a:p>
            <a:p>
              <a:pPr algn="just">
                <a:lnSpc>
                  <a:spcPts val="2520"/>
                </a:lnSpc>
              </a:pPr>
              <a:r>
                <a:rPr lang="fr-FR" sz="1400" dirty="0">
                  <a:solidFill>
                    <a:srgbClr val="000000"/>
                  </a:solidFill>
                  <a:latin typeface="Open Sans"/>
                  <a:ea typeface="Open Sans"/>
                  <a:cs typeface="Open Sans"/>
                  <a:sym typeface="Open Sans"/>
                </a:rPr>
                <a:t> Je </a:t>
              </a:r>
              <a:r>
                <a:rPr lang="fr-FR" sz="1400" b="1" dirty="0">
                  <a:solidFill>
                    <a:srgbClr val="000000"/>
                  </a:solidFill>
                  <a:latin typeface="Open Sans Bold"/>
                  <a:ea typeface="Open Sans Bold"/>
                  <a:cs typeface="Open Sans Bold"/>
                  <a:sym typeface="Open Sans Bold"/>
                </a:rPr>
                <a:t>voulais</a:t>
              </a:r>
              <a:r>
                <a:rPr lang="fr-FR" sz="1400" dirty="0">
                  <a:solidFill>
                    <a:srgbClr val="000000"/>
                  </a:solidFill>
                  <a:latin typeface="Open Sans"/>
                  <a:ea typeface="Open Sans"/>
                  <a:cs typeface="Open Sans"/>
                  <a:sym typeface="Open Sans"/>
                </a:rPr>
                <a:t> faire ce stage pour apprendre de nouvelles choses et comprendre comment </a:t>
              </a:r>
              <a:r>
                <a:rPr lang="fr-FR" sz="1400" b="1" dirty="0">
                  <a:solidFill>
                    <a:srgbClr val="000000"/>
                  </a:solidFill>
                  <a:latin typeface="Open Sans Bold"/>
                  <a:ea typeface="Open Sans Bold"/>
                  <a:cs typeface="Open Sans Bold"/>
                  <a:sym typeface="Open Sans Bold"/>
                </a:rPr>
                <a:t>fonctionnaient</a:t>
              </a:r>
              <a:r>
                <a:rPr lang="fr-FR" sz="1400" dirty="0">
                  <a:solidFill>
                    <a:srgbClr val="000000"/>
                  </a:solidFill>
                  <a:latin typeface="Open Sans"/>
                  <a:ea typeface="Open Sans"/>
                  <a:cs typeface="Open Sans"/>
                  <a:sym typeface="Open Sans"/>
                </a:rPr>
                <a:t> les métiers.</a:t>
              </a:r>
            </a:p>
            <a:p>
              <a:pPr algn="just">
                <a:lnSpc>
                  <a:spcPts val="2520"/>
                </a:lnSpc>
              </a:pPr>
              <a:r>
                <a:rPr lang="fr-FR" sz="1400" dirty="0">
                  <a:solidFill>
                    <a:srgbClr val="000000"/>
                  </a:solidFill>
                  <a:latin typeface="Open Sans"/>
                  <a:ea typeface="Open Sans"/>
                  <a:cs typeface="Open Sans"/>
                  <a:sym typeface="Open Sans"/>
                </a:rPr>
                <a:t> J</a:t>
              </a:r>
              <a:r>
                <a:rPr lang="fr-FR" sz="1400" b="1" dirty="0">
                  <a:solidFill>
                    <a:srgbClr val="000000"/>
                  </a:solidFill>
                  <a:latin typeface="Open Sans Bold"/>
                  <a:ea typeface="Open Sans Bold"/>
                  <a:cs typeface="Open Sans Bold"/>
                  <a:sym typeface="Open Sans Bold"/>
                </a:rPr>
                <a:t>’étais</a:t>
              </a:r>
              <a:r>
                <a:rPr lang="fr-FR" sz="1400" dirty="0">
                  <a:solidFill>
                    <a:srgbClr val="000000"/>
                  </a:solidFill>
                  <a:latin typeface="Open Sans"/>
                  <a:ea typeface="Open Sans"/>
                  <a:cs typeface="Open Sans"/>
                  <a:sym typeface="Open Sans"/>
                </a:rPr>
                <a:t> sérieux, motivé et j’</a:t>
              </a:r>
              <a:r>
                <a:rPr lang="fr-FR" sz="1400" b="1" dirty="0">
                  <a:solidFill>
                    <a:srgbClr val="000000"/>
                  </a:solidFill>
                  <a:latin typeface="Open Sans Bold"/>
                  <a:ea typeface="Open Sans Bold"/>
                  <a:cs typeface="Open Sans Bold"/>
                  <a:sym typeface="Open Sans Bold"/>
                </a:rPr>
                <a:t>aimais</a:t>
              </a:r>
              <a:r>
                <a:rPr lang="fr-FR" sz="1400" dirty="0">
                  <a:solidFill>
                    <a:srgbClr val="000000"/>
                  </a:solidFill>
                  <a:latin typeface="Open Sans"/>
                  <a:ea typeface="Open Sans"/>
                  <a:cs typeface="Open Sans"/>
                  <a:sym typeface="Open Sans"/>
                </a:rPr>
                <a:t> travailler en équipe. J’</a:t>
              </a:r>
              <a:r>
                <a:rPr lang="fr-FR" sz="1400" b="1" dirty="0">
                  <a:solidFill>
                    <a:srgbClr val="000000"/>
                  </a:solidFill>
                  <a:latin typeface="Open Sans Bold"/>
                  <a:ea typeface="Open Sans Bold"/>
                  <a:cs typeface="Open Sans Bold"/>
                  <a:sym typeface="Open Sans Bold"/>
                </a:rPr>
                <a:t>étais</a:t>
              </a:r>
              <a:r>
                <a:rPr lang="fr-FR" sz="1400" dirty="0">
                  <a:solidFill>
                    <a:srgbClr val="000000"/>
                  </a:solidFill>
                  <a:latin typeface="Open Sans"/>
                  <a:ea typeface="Open Sans"/>
                  <a:cs typeface="Open Sans"/>
                  <a:sym typeface="Open Sans"/>
                </a:rPr>
                <a:t> ponctuel et j’</a:t>
              </a:r>
              <a:r>
                <a:rPr lang="fr-FR" sz="1400" b="1" dirty="0">
                  <a:solidFill>
                    <a:srgbClr val="000000"/>
                  </a:solidFill>
                  <a:latin typeface="Open Sans Bold"/>
                  <a:ea typeface="Open Sans Bold"/>
                  <a:cs typeface="Open Sans Bold"/>
                  <a:sym typeface="Open Sans Bold"/>
                </a:rPr>
                <a:t>écoutais</a:t>
              </a:r>
              <a:r>
                <a:rPr lang="fr-FR" sz="1400" dirty="0">
                  <a:solidFill>
                    <a:srgbClr val="000000"/>
                  </a:solidFill>
                  <a:latin typeface="Open Sans"/>
                  <a:ea typeface="Open Sans"/>
                  <a:cs typeface="Open Sans"/>
                  <a:sym typeface="Open Sans"/>
                </a:rPr>
                <a:t> les conseils des adultes.</a:t>
              </a:r>
            </a:p>
          </p:txBody>
        </p:sp>
      </p:grpSp>
      <p:sp>
        <p:nvSpPr>
          <p:cNvPr id="9" name="TextBox 9"/>
          <p:cNvSpPr txBox="1"/>
          <p:nvPr/>
        </p:nvSpPr>
        <p:spPr>
          <a:xfrm>
            <a:off x="395006" y="7708664"/>
            <a:ext cx="6819570" cy="2634054"/>
          </a:xfrm>
          <a:prstGeom prst="rect">
            <a:avLst/>
          </a:prstGeom>
        </p:spPr>
        <p:txBody>
          <a:bodyPr wrap="square" lIns="0" tIns="0" rIns="0" bIns="0" rtlCol="0" anchor="t">
            <a:spAutoFit/>
          </a:bodyPr>
          <a:lstStyle/>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a:p>
            <a:pPr algn="just">
              <a:lnSpc>
                <a:spcPts val="2600"/>
              </a:lnSpc>
            </a:pPr>
            <a:r>
              <a:rPr lang="en-US" sz="1300" dirty="0">
                <a:solidFill>
                  <a:srgbClr val="000000"/>
                </a:solidFill>
                <a:latin typeface="Playwrite FR Moderne"/>
                <a:ea typeface="Playwrite FR Moderne"/>
                <a:cs typeface="Playwrite FR Moderne"/>
                <a:sym typeface="Playwrite FR Moderne"/>
              </a:rPr>
              <a:t>.................................................................................................................................</a:t>
            </a:r>
          </a:p>
        </p:txBody>
      </p:sp>
      <p:sp>
        <p:nvSpPr>
          <p:cNvPr id="10" name="Espace réservé du pied de page 9">
            <a:extLst>
              <a:ext uri="{FF2B5EF4-FFF2-40B4-BE49-F238E27FC236}">
                <a16:creationId xmlns:a16="http://schemas.microsoft.com/office/drawing/2014/main" id="{52C0A7B7-6061-226B-B6CF-3613E83F4027}"/>
              </a:ext>
            </a:extLst>
          </p:cNvPr>
          <p:cNvSpPr>
            <a:spLocks noGrp="1"/>
          </p:cNvSpPr>
          <p:nvPr>
            <p:ph type="ftr" sz="quarter" idx="11"/>
          </p:nvPr>
        </p:nvSpPr>
        <p:spPr>
          <a:xfrm>
            <a:off x="2228147" y="10328275"/>
            <a:ext cx="2895600" cy="365125"/>
          </a:xfrm>
        </p:spPr>
        <p:txBody>
          <a:bodyPr/>
          <a:lstStyle/>
          <a:p>
            <a:r>
              <a:rPr lang="en-US" dirty="0"/>
              <a:t>https://mimiclass.fr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0047" y="240189"/>
            <a:ext cx="582588" cy="820547"/>
          </a:xfrm>
          <a:custGeom>
            <a:avLst/>
            <a:gdLst/>
            <a:ahLst/>
            <a:cxnLst/>
            <a:rect l="l" t="t" r="r" b="b"/>
            <a:pathLst>
              <a:path w="582588" h="820547">
                <a:moveTo>
                  <a:pt x="0" y="0"/>
                </a:moveTo>
                <a:lnTo>
                  <a:pt x="582589" y="0"/>
                </a:lnTo>
                <a:lnTo>
                  <a:pt x="582589" y="820547"/>
                </a:lnTo>
                <a:lnTo>
                  <a:pt x="0" y="820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527725" y="1869141"/>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185253" y="317786"/>
            <a:ext cx="3208789" cy="514350"/>
          </a:xfrm>
          <a:prstGeom prst="rect">
            <a:avLst/>
          </a:prstGeom>
        </p:spPr>
        <p:txBody>
          <a:bodyPr lIns="0" tIns="0" rIns="0" bIns="0" rtlCol="0" anchor="t">
            <a:spAutoFit/>
          </a:bodyPr>
          <a:lstStyle/>
          <a:p>
            <a:pPr algn="just">
              <a:lnSpc>
                <a:spcPts val="4200"/>
              </a:lnSpc>
            </a:pPr>
            <a:r>
              <a:rPr lang="fr-FR" sz="3000" u="sng" dirty="0">
                <a:solidFill>
                  <a:srgbClr val="000000"/>
                </a:solidFill>
                <a:latin typeface="Railey"/>
                <a:ea typeface="Railey"/>
                <a:cs typeface="Railey"/>
                <a:sym typeface="Railey"/>
              </a:rPr>
              <a:t>Un peu de vocabulaire...</a:t>
            </a:r>
          </a:p>
        </p:txBody>
      </p:sp>
      <p:sp>
        <p:nvSpPr>
          <p:cNvPr id="5" name="TextBox 5"/>
          <p:cNvSpPr txBox="1"/>
          <p:nvPr/>
        </p:nvSpPr>
        <p:spPr>
          <a:xfrm>
            <a:off x="372135" y="1250879"/>
            <a:ext cx="6815730" cy="301903"/>
          </a:xfrm>
          <a:prstGeom prst="rect">
            <a:avLst/>
          </a:prstGeom>
        </p:spPr>
        <p:txBody>
          <a:bodyPr lIns="0" tIns="0" rIns="0" bIns="0" rtlCol="0" anchor="t">
            <a:spAutoFit/>
          </a:bodyPr>
          <a:lstStyle/>
          <a:p>
            <a:pPr marL="280671" lvl="1" indent="-140336" algn="just">
              <a:lnSpc>
                <a:spcPts val="2600"/>
              </a:lnSpc>
              <a:buAutoNum type="arabicPeriod"/>
            </a:pPr>
            <a:r>
              <a:rPr lang="fr-FR" sz="1300" dirty="0">
                <a:solidFill>
                  <a:srgbClr val="000000"/>
                </a:solidFill>
                <a:latin typeface="Playwrite FR Moderne"/>
                <a:ea typeface="Playwrite FR Moderne"/>
                <a:cs typeface="Playwrite FR Moderne"/>
                <a:sym typeface="Playwrite FR Moderne"/>
              </a:rPr>
              <a:t> Relie chaque qualité à sa définition :</a:t>
            </a:r>
          </a:p>
        </p:txBody>
      </p:sp>
      <p:sp>
        <p:nvSpPr>
          <p:cNvPr id="6" name="TextBox 6"/>
          <p:cNvSpPr txBox="1"/>
          <p:nvPr/>
        </p:nvSpPr>
        <p:spPr>
          <a:xfrm>
            <a:off x="4801334" y="2120052"/>
            <a:ext cx="238653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s’applique dans son travail</a:t>
            </a:r>
          </a:p>
        </p:txBody>
      </p:sp>
      <p:sp>
        <p:nvSpPr>
          <p:cNvPr id="7" name="TextBox 7"/>
          <p:cNvSpPr txBox="1"/>
          <p:nvPr/>
        </p:nvSpPr>
        <p:spPr>
          <a:xfrm>
            <a:off x="756000" y="1691423"/>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respectueux</a:t>
            </a:r>
          </a:p>
        </p:txBody>
      </p:sp>
      <p:sp>
        <p:nvSpPr>
          <p:cNvPr id="8" name="Freeform 8"/>
          <p:cNvSpPr/>
          <p:nvPr/>
        </p:nvSpPr>
        <p:spPr>
          <a:xfrm>
            <a:off x="2279785" y="1869141"/>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4527725" y="2298403"/>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4820382" y="1691423"/>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a de l’énergie</a:t>
            </a:r>
          </a:p>
        </p:txBody>
      </p:sp>
      <p:sp>
        <p:nvSpPr>
          <p:cNvPr id="11" name="TextBox 11"/>
          <p:cNvSpPr txBox="1"/>
          <p:nvPr/>
        </p:nvSpPr>
        <p:spPr>
          <a:xfrm>
            <a:off x="756000" y="2120685"/>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à l’écoute</a:t>
            </a:r>
          </a:p>
        </p:txBody>
      </p:sp>
      <p:sp>
        <p:nvSpPr>
          <p:cNvPr id="12" name="Freeform 12"/>
          <p:cNvSpPr/>
          <p:nvPr/>
        </p:nvSpPr>
        <p:spPr>
          <a:xfrm>
            <a:off x="2279785" y="2298403"/>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4527725" y="2727664"/>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TextBox 14"/>
          <p:cNvSpPr txBox="1"/>
          <p:nvPr/>
        </p:nvSpPr>
        <p:spPr>
          <a:xfrm>
            <a:off x="4744183" y="2549946"/>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écoute les consignes</a:t>
            </a:r>
          </a:p>
        </p:txBody>
      </p:sp>
      <p:sp>
        <p:nvSpPr>
          <p:cNvPr id="15" name="TextBox 15"/>
          <p:cNvSpPr txBox="1"/>
          <p:nvPr/>
        </p:nvSpPr>
        <p:spPr>
          <a:xfrm>
            <a:off x="756000" y="2549946"/>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soigneux</a:t>
            </a:r>
          </a:p>
        </p:txBody>
      </p:sp>
      <p:sp>
        <p:nvSpPr>
          <p:cNvPr id="16" name="Freeform 16"/>
          <p:cNvSpPr/>
          <p:nvPr/>
        </p:nvSpPr>
        <p:spPr>
          <a:xfrm>
            <a:off x="2279785" y="2727664"/>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a:off x="4527725" y="3157559"/>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TextBox 18"/>
          <p:cNvSpPr txBox="1"/>
          <p:nvPr/>
        </p:nvSpPr>
        <p:spPr>
          <a:xfrm>
            <a:off x="4744183" y="2979841"/>
            <a:ext cx="2300805"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se comporte correctement</a:t>
            </a:r>
          </a:p>
        </p:txBody>
      </p:sp>
      <p:sp>
        <p:nvSpPr>
          <p:cNvPr id="19" name="TextBox 19"/>
          <p:cNvSpPr txBox="1"/>
          <p:nvPr/>
        </p:nvSpPr>
        <p:spPr>
          <a:xfrm>
            <a:off x="756000" y="2979841"/>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dynamique</a:t>
            </a:r>
          </a:p>
        </p:txBody>
      </p:sp>
      <p:sp>
        <p:nvSpPr>
          <p:cNvPr id="20" name="Freeform 20"/>
          <p:cNvSpPr/>
          <p:nvPr/>
        </p:nvSpPr>
        <p:spPr>
          <a:xfrm>
            <a:off x="2279785" y="3157559"/>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4527725" y="3644603"/>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TextBox 22"/>
          <p:cNvSpPr txBox="1"/>
          <p:nvPr/>
        </p:nvSpPr>
        <p:spPr>
          <a:xfrm>
            <a:off x="756000" y="3466885"/>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responsable</a:t>
            </a:r>
          </a:p>
        </p:txBody>
      </p:sp>
      <p:sp>
        <p:nvSpPr>
          <p:cNvPr id="23" name="Freeform 23"/>
          <p:cNvSpPr/>
          <p:nvPr/>
        </p:nvSpPr>
        <p:spPr>
          <a:xfrm>
            <a:off x="2279785" y="3644603"/>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4527725" y="4160223"/>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5" name="TextBox 25"/>
          <p:cNvSpPr txBox="1"/>
          <p:nvPr/>
        </p:nvSpPr>
        <p:spPr>
          <a:xfrm>
            <a:off x="4744183" y="3925355"/>
            <a:ext cx="2386531" cy="633507"/>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être sérieux et digne de confiance</a:t>
            </a:r>
          </a:p>
        </p:txBody>
      </p:sp>
      <p:sp>
        <p:nvSpPr>
          <p:cNvPr id="26" name="TextBox 26"/>
          <p:cNvSpPr txBox="1"/>
          <p:nvPr/>
        </p:nvSpPr>
        <p:spPr>
          <a:xfrm>
            <a:off x="756000" y="3982505"/>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autonome</a:t>
            </a:r>
          </a:p>
        </p:txBody>
      </p:sp>
      <p:sp>
        <p:nvSpPr>
          <p:cNvPr id="27" name="Freeform 27"/>
          <p:cNvSpPr/>
          <p:nvPr/>
        </p:nvSpPr>
        <p:spPr>
          <a:xfrm>
            <a:off x="2279785" y="4160223"/>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8" name="TextBox 28"/>
          <p:cNvSpPr txBox="1"/>
          <p:nvPr/>
        </p:nvSpPr>
        <p:spPr>
          <a:xfrm>
            <a:off x="4820382" y="3466885"/>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travaille sans aide</a:t>
            </a:r>
          </a:p>
        </p:txBody>
      </p:sp>
      <p:sp>
        <p:nvSpPr>
          <p:cNvPr id="29" name="TextBox 29"/>
          <p:cNvSpPr txBox="1"/>
          <p:nvPr/>
        </p:nvSpPr>
        <p:spPr>
          <a:xfrm>
            <a:off x="372135" y="4774171"/>
            <a:ext cx="6815730" cy="301903"/>
          </a:xfrm>
          <a:prstGeom prst="rect">
            <a:avLst/>
          </a:prstGeom>
        </p:spPr>
        <p:txBody>
          <a:bodyPr lIns="0" tIns="0" rIns="0" bIns="0" rtlCol="0" anchor="t">
            <a:spAutoFit/>
          </a:bodyPr>
          <a:lstStyle/>
          <a:p>
            <a:pPr marL="140335" lvl="1" algn="just">
              <a:lnSpc>
                <a:spcPts val="2600"/>
              </a:lnSpc>
            </a:pPr>
            <a:r>
              <a:rPr lang="fr-FR" sz="1300" dirty="0">
                <a:solidFill>
                  <a:srgbClr val="000000"/>
                </a:solidFill>
                <a:latin typeface="Playwrite FR Moderne"/>
                <a:ea typeface="Playwrite FR Moderne"/>
                <a:cs typeface="Playwrite FR Moderne"/>
                <a:sym typeface="Playwrite FR Moderne"/>
              </a:rPr>
              <a:t>2. Trouve la qualité la plus adaptée pour chacune de ces situations.</a:t>
            </a:r>
          </a:p>
        </p:txBody>
      </p:sp>
      <p:sp>
        <p:nvSpPr>
          <p:cNvPr id="30" name="TextBox 30"/>
          <p:cNvSpPr txBox="1"/>
          <p:nvPr/>
        </p:nvSpPr>
        <p:spPr>
          <a:xfrm>
            <a:off x="372135" y="5176437"/>
            <a:ext cx="6815730"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patient - ponctuel - créatif - organisé - poli - motivé -  persévérant</a:t>
            </a:r>
          </a:p>
        </p:txBody>
      </p:sp>
      <p:sp>
        <p:nvSpPr>
          <p:cNvPr id="31" name="TextBox 31"/>
          <p:cNvSpPr txBox="1"/>
          <p:nvPr/>
        </p:nvSpPr>
        <p:spPr>
          <a:xfrm>
            <a:off x="531341" y="5777781"/>
            <a:ext cx="6815730" cy="4634602"/>
          </a:xfrm>
          <a:prstGeom prst="rect">
            <a:avLst/>
          </a:prstGeom>
        </p:spPr>
        <p:txBody>
          <a:bodyPr lIns="0" tIns="0" rIns="0" bIns="0" rtlCol="0" anchor="t">
            <a:spAutoFit/>
          </a:bodyPr>
          <a:lstStyle/>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Un collègue ne sait pas comment faire, tu l’aides calmement. </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Tu salues et parles gentiment aux clients ou à tes collègues. </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Tu prépares le matériel ou les documents avant le travail. </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On te demande de trouver une idée pour décorer un espace ou un objet. </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Tu arrives à l’heure tous les jours. </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Tu fais un travail difficile et tu dois ne pas abandonner. </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Tu gardes ton énergie et engagement même quand c’est difficile.</a:t>
            </a:r>
          </a:p>
          <a:p>
            <a:pPr algn="l">
              <a:lnSpc>
                <a:spcPts val="2599"/>
              </a:lnSpc>
              <a:spcBef>
                <a:spcPct val="0"/>
              </a:spcBef>
            </a:pPr>
            <a:r>
              <a:rPr lang="fr-FR" sz="1299" dirty="0">
                <a:solidFill>
                  <a:srgbClr val="000000"/>
                </a:solidFill>
                <a:latin typeface="Playwrite FR Moderne"/>
                <a:ea typeface="Playwrite FR Moderne"/>
                <a:cs typeface="Playwrite FR Moderne"/>
                <a:sym typeface="Playwrite FR Moderne"/>
              </a:rPr>
              <a:t> → ..................................................... </a:t>
            </a:r>
          </a:p>
        </p:txBody>
      </p:sp>
      <p:sp>
        <p:nvSpPr>
          <p:cNvPr id="32" name="Espace réservé du pied de page 31">
            <a:extLst>
              <a:ext uri="{FF2B5EF4-FFF2-40B4-BE49-F238E27FC236}">
                <a16:creationId xmlns:a16="http://schemas.microsoft.com/office/drawing/2014/main" id="{171E67D8-E7F5-E402-1B2B-DBA429CAD401}"/>
              </a:ext>
            </a:extLst>
          </p:cNvPr>
          <p:cNvSpPr>
            <a:spLocks noGrp="1"/>
          </p:cNvSpPr>
          <p:nvPr>
            <p:ph type="ftr" sz="quarter" idx="11"/>
          </p:nvPr>
        </p:nvSpPr>
        <p:spPr>
          <a:xfrm>
            <a:off x="2919821" y="10348520"/>
            <a:ext cx="2895600" cy="365125"/>
          </a:xfrm>
        </p:spPr>
        <p:txBody>
          <a:bodyPr/>
          <a:lstStyle/>
          <a:p>
            <a:r>
              <a:rPr lang="en-US" dirty="0"/>
              <a:t>https://mimiclass.fr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921799084"/>
              </p:ext>
            </p:extLst>
          </p:nvPr>
        </p:nvGraphicFramePr>
        <p:xfrm>
          <a:off x="173534" y="5984378"/>
          <a:ext cx="7212932" cy="3135798"/>
        </p:xfrm>
        <a:graphic>
          <a:graphicData uri="http://schemas.openxmlformats.org/drawingml/2006/table">
            <a:tbl>
              <a:tblPr/>
              <a:tblGrid>
                <a:gridCol w="2460572">
                  <a:extLst>
                    <a:ext uri="{9D8B030D-6E8A-4147-A177-3AD203B41FA5}">
                      <a16:colId xmlns:a16="http://schemas.microsoft.com/office/drawing/2014/main" val="20000"/>
                    </a:ext>
                  </a:extLst>
                </a:gridCol>
                <a:gridCol w="2460572">
                  <a:extLst>
                    <a:ext uri="{9D8B030D-6E8A-4147-A177-3AD203B41FA5}">
                      <a16:colId xmlns:a16="http://schemas.microsoft.com/office/drawing/2014/main" val="20001"/>
                    </a:ext>
                  </a:extLst>
                </a:gridCol>
                <a:gridCol w="2291788">
                  <a:extLst>
                    <a:ext uri="{9D8B030D-6E8A-4147-A177-3AD203B41FA5}">
                      <a16:colId xmlns:a16="http://schemas.microsoft.com/office/drawing/2014/main" val="20002"/>
                    </a:ext>
                  </a:extLst>
                </a:gridCol>
              </a:tblGrid>
              <a:tr h="531113">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sérieux / sérieuse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ponctuel / ponctuelle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organisé / organisée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520937">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responsable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persévérant / persévérante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motivé / motivée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520937">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à l’écoute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dynamique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poli / polie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520937">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respectueux / respectueuse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créatif / créative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autonome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520937">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courageux / courageuse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travaille en équipe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calme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520937">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soigneux / soigneuse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patient / patiente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819"/>
                        </a:lnSpc>
                        <a:defRPr/>
                      </a:pPr>
                      <a:r>
                        <a:rPr lang="fr-FR" sz="1299" noProof="0" dirty="0">
                          <a:solidFill>
                            <a:srgbClr val="000000"/>
                          </a:solidFill>
                          <a:latin typeface="Playwrite BR"/>
                          <a:ea typeface="Playwrite BR"/>
                          <a:cs typeface="Playwrite BR"/>
                          <a:sym typeface="Playwrite BR"/>
                        </a:rPr>
                        <a:t>attentif / attentive</a:t>
                      </a:r>
                      <a:endParaRPr lang="fr-FR" sz="1100" noProof="0" dirty="0"/>
                    </a:p>
                  </a:txBody>
                  <a:tcPr marL="9525" marR="9525" marT="9525" marB="95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TextBox 3"/>
          <p:cNvSpPr txBox="1"/>
          <p:nvPr/>
        </p:nvSpPr>
        <p:spPr>
          <a:xfrm>
            <a:off x="369329" y="543084"/>
            <a:ext cx="6815730" cy="301903"/>
          </a:xfrm>
          <a:prstGeom prst="rect">
            <a:avLst/>
          </a:prstGeom>
        </p:spPr>
        <p:txBody>
          <a:bodyPr lIns="0" tIns="0" rIns="0" bIns="0" rtlCol="0" anchor="t">
            <a:spAutoFit/>
          </a:bodyPr>
          <a:lstStyle/>
          <a:p>
            <a:pPr algn="just">
              <a:lnSpc>
                <a:spcPts val="2600"/>
              </a:lnSpc>
            </a:pPr>
            <a:r>
              <a:rPr lang="en-US" sz="1300">
                <a:solidFill>
                  <a:srgbClr val="000000"/>
                </a:solidFill>
                <a:latin typeface="Playwrite FR Moderne"/>
                <a:ea typeface="Playwrite FR Moderne"/>
                <a:cs typeface="Playwrite FR Moderne"/>
                <a:sym typeface="Playwrite FR Moderne"/>
              </a:rPr>
              <a:t>3. Propose une qualité essentielle pour chacun de ces métiers :</a:t>
            </a:r>
          </a:p>
        </p:txBody>
      </p:sp>
      <p:sp>
        <p:nvSpPr>
          <p:cNvPr id="4" name="TextBox 4"/>
          <p:cNvSpPr txBox="1"/>
          <p:nvPr/>
        </p:nvSpPr>
        <p:spPr>
          <a:xfrm>
            <a:off x="374940" y="1066420"/>
            <a:ext cx="6815730" cy="3726180"/>
          </a:xfrm>
          <a:prstGeom prst="rect">
            <a:avLst/>
          </a:prstGeom>
        </p:spPr>
        <p:txBody>
          <a:bodyPr lIns="0" tIns="0" rIns="0" bIns="0" rtlCol="0" anchor="t">
            <a:spAutoFit/>
          </a:bodyPr>
          <a:lstStyle/>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Boulanger / Boulangère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Vendeur / Vendeuse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Electricien / Electricienne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Boucher  / Bouchère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Assistante maternelle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Cuisinier / Cuisinière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Jardinier Paysagiste / Jardinière Paysagiste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Serveur / Serveuse → ..................................................... </a:t>
            </a:r>
          </a:p>
          <a:p>
            <a:pPr marL="259080" lvl="1" indent="-129540" algn="l">
              <a:lnSpc>
                <a:spcPts val="3000"/>
              </a:lnSpc>
              <a:buFont typeface="Arial"/>
              <a:buChar char="•"/>
            </a:pPr>
            <a:r>
              <a:rPr lang="fr-FR" sz="1200" dirty="0">
                <a:solidFill>
                  <a:srgbClr val="000000"/>
                </a:solidFill>
                <a:latin typeface="Playwrite FR Moderne"/>
                <a:ea typeface="Playwrite FR Moderne"/>
                <a:cs typeface="Playwrite FR Moderne"/>
                <a:sym typeface="Playwrite FR Moderne"/>
              </a:rPr>
              <a:t>Mécanicien / Mécanicienne → ..................................................... </a:t>
            </a:r>
          </a:p>
          <a:p>
            <a:pPr marL="259080" lvl="1" indent="-129540" algn="l">
              <a:lnSpc>
                <a:spcPts val="2400"/>
              </a:lnSpc>
              <a:spcBef>
                <a:spcPct val="0"/>
              </a:spcBef>
              <a:buFont typeface="Arial"/>
              <a:buChar char="•"/>
            </a:pPr>
            <a:r>
              <a:rPr lang="fr-FR" sz="1200" dirty="0">
                <a:solidFill>
                  <a:srgbClr val="000000"/>
                </a:solidFill>
                <a:latin typeface="Playwrite FR Moderne"/>
                <a:ea typeface="Playwrite FR Moderne"/>
                <a:cs typeface="Playwrite FR Moderne"/>
                <a:sym typeface="Playwrite FR Moderne"/>
              </a:rPr>
              <a:t>Fleuriste → ..................................................... </a:t>
            </a:r>
          </a:p>
        </p:txBody>
      </p:sp>
      <p:sp>
        <p:nvSpPr>
          <p:cNvPr id="5" name="TextBox 5"/>
          <p:cNvSpPr txBox="1"/>
          <p:nvPr/>
        </p:nvSpPr>
        <p:spPr>
          <a:xfrm>
            <a:off x="366524" y="5445671"/>
            <a:ext cx="6815730" cy="301903"/>
          </a:xfrm>
          <a:prstGeom prst="rect">
            <a:avLst/>
          </a:prstGeom>
        </p:spPr>
        <p:txBody>
          <a:bodyPr lIns="0" tIns="0" rIns="0" bIns="0" rtlCol="0" anchor="t">
            <a:spAutoFit/>
          </a:bodyPr>
          <a:lstStyle/>
          <a:p>
            <a:pPr marL="140335" lvl="1" algn="just">
              <a:lnSpc>
                <a:spcPts val="2600"/>
              </a:lnSpc>
            </a:pPr>
            <a:r>
              <a:rPr lang="fr-FR" sz="1300" dirty="0">
                <a:solidFill>
                  <a:srgbClr val="000000"/>
                </a:solidFill>
                <a:latin typeface="Playwrite FR Moderne"/>
                <a:ea typeface="Playwrite FR Moderne"/>
                <a:cs typeface="Playwrite FR Moderne"/>
                <a:sym typeface="Playwrite FR Moderne"/>
              </a:rPr>
              <a:t>4. Parmi les qualités proposées, entoure celles qui te correspondent le mieux.</a:t>
            </a:r>
          </a:p>
        </p:txBody>
      </p:sp>
      <p:sp>
        <p:nvSpPr>
          <p:cNvPr id="6" name="Espace réservé du pied de page 5">
            <a:extLst>
              <a:ext uri="{FF2B5EF4-FFF2-40B4-BE49-F238E27FC236}">
                <a16:creationId xmlns:a16="http://schemas.microsoft.com/office/drawing/2014/main" id="{347794A6-3F0D-E454-44BC-C244F238C6BD}"/>
              </a:ext>
            </a:extLst>
          </p:cNvPr>
          <p:cNvSpPr>
            <a:spLocks noGrp="1"/>
          </p:cNvSpPr>
          <p:nvPr>
            <p:ph type="ftr" sz="quarter" idx="11"/>
          </p:nvPr>
        </p:nvSpPr>
        <p:spPr>
          <a:xfrm>
            <a:off x="2101850" y="10311954"/>
            <a:ext cx="2895600" cy="365125"/>
          </a:xfrm>
        </p:spPr>
        <p:txBody>
          <a:bodyPr/>
          <a:lstStyle/>
          <a:p>
            <a:r>
              <a:rPr lang="en-US" dirty="0"/>
              <a:t>https://mimiclass.fr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01054" y="1409887"/>
            <a:ext cx="1901284" cy="472567"/>
            <a:chOff x="0" y="0"/>
            <a:chExt cx="403779" cy="100360"/>
          </a:xfrm>
        </p:grpSpPr>
        <p:sp>
          <p:nvSpPr>
            <p:cNvPr id="3" name="Freeform 3"/>
            <p:cNvSpPr/>
            <p:nvPr/>
          </p:nvSpPr>
          <p:spPr>
            <a:xfrm>
              <a:off x="0" y="0"/>
              <a:ext cx="403779" cy="100360"/>
            </a:xfrm>
            <a:custGeom>
              <a:avLst/>
              <a:gdLst/>
              <a:ahLst/>
              <a:cxnLst/>
              <a:rect l="l" t="t" r="r" b="b"/>
              <a:pathLst>
                <a:path w="403779" h="100360">
                  <a:moveTo>
                    <a:pt x="50180" y="0"/>
                  </a:moveTo>
                  <a:lnTo>
                    <a:pt x="353599" y="0"/>
                  </a:lnTo>
                  <a:cubicBezTo>
                    <a:pt x="381313" y="0"/>
                    <a:pt x="403779" y="22466"/>
                    <a:pt x="403779" y="50180"/>
                  </a:cubicBezTo>
                  <a:lnTo>
                    <a:pt x="403779" y="50180"/>
                  </a:lnTo>
                  <a:cubicBezTo>
                    <a:pt x="403779" y="63488"/>
                    <a:pt x="398492" y="76252"/>
                    <a:pt x="389082" y="85662"/>
                  </a:cubicBezTo>
                  <a:cubicBezTo>
                    <a:pt x="379671" y="95073"/>
                    <a:pt x="366908" y="100360"/>
                    <a:pt x="353599" y="100360"/>
                  </a:cubicBezTo>
                  <a:lnTo>
                    <a:pt x="50180" y="100360"/>
                  </a:lnTo>
                  <a:cubicBezTo>
                    <a:pt x="36871" y="100360"/>
                    <a:pt x="24108" y="95073"/>
                    <a:pt x="14697" y="85662"/>
                  </a:cubicBezTo>
                  <a:cubicBezTo>
                    <a:pt x="5287" y="76252"/>
                    <a:pt x="0" y="63488"/>
                    <a:pt x="0" y="50180"/>
                  </a:cubicBezTo>
                  <a:lnTo>
                    <a:pt x="0" y="50180"/>
                  </a:lnTo>
                  <a:cubicBezTo>
                    <a:pt x="0" y="36871"/>
                    <a:pt x="5287" y="24108"/>
                    <a:pt x="14697" y="14697"/>
                  </a:cubicBezTo>
                  <a:cubicBezTo>
                    <a:pt x="24108" y="5287"/>
                    <a:pt x="36871" y="0"/>
                    <a:pt x="50180" y="0"/>
                  </a:cubicBezTo>
                  <a:close/>
                </a:path>
              </a:pathLst>
            </a:custGeom>
            <a:solidFill>
              <a:srgbClr val="98D1E6">
                <a:alpha val="49804"/>
              </a:srgbClr>
            </a:solidFill>
            <a:ln cap="rnd">
              <a:noFill/>
              <a:prstDash val="solid"/>
              <a:round/>
            </a:ln>
          </p:spPr>
        </p:sp>
        <p:sp>
          <p:nvSpPr>
            <p:cNvPr id="4" name="TextBox 4"/>
            <p:cNvSpPr txBox="1"/>
            <p:nvPr/>
          </p:nvSpPr>
          <p:spPr>
            <a:xfrm>
              <a:off x="0" y="28575"/>
              <a:ext cx="403779" cy="71785"/>
            </a:xfrm>
            <a:prstGeom prst="rect">
              <a:avLst/>
            </a:prstGeom>
          </p:spPr>
          <p:txBody>
            <a:bodyPr lIns="50800" tIns="50800" rIns="50800" bIns="50800" rtlCol="0" anchor="ctr"/>
            <a:lstStyle/>
            <a:p>
              <a:pPr marL="0" lvl="0" indent="0" algn="ctr">
                <a:lnSpc>
                  <a:spcPts val="1299"/>
                </a:lnSpc>
                <a:spcBef>
                  <a:spcPct val="0"/>
                </a:spcBef>
              </a:pPr>
              <a:endParaRPr/>
            </a:p>
          </p:txBody>
        </p:sp>
      </p:grpSp>
      <p:grpSp>
        <p:nvGrpSpPr>
          <p:cNvPr id="5" name="Group 5"/>
          <p:cNvGrpSpPr/>
          <p:nvPr/>
        </p:nvGrpSpPr>
        <p:grpSpPr>
          <a:xfrm>
            <a:off x="2829358" y="1409887"/>
            <a:ext cx="1901284" cy="472567"/>
            <a:chOff x="0" y="0"/>
            <a:chExt cx="403779" cy="100360"/>
          </a:xfrm>
        </p:grpSpPr>
        <p:sp>
          <p:nvSpPr>
            <p:cNvPr id="6" name="Freeform 6"/>
            <p:cNvSpPr/>
            <p:nvPr/>
          </p:nvSpPr>
          <p:spPr>
            <a:xfrm>
              <a:off x="0" y="0"/>
              <a:ext cx="403779" cy="100360"/>
            </a:xfrm>
            <a:custGeom>
              <a:avLst/>
              <a:gdLst/>
              <a:ahLst/>
              <a:cxnLst/>
              <a:rect l="l" t="t" r="r" b="b"/>
              <a:pathLst>
                <a:path w="403779" h="100360">
                  <a:moveTo>
                    <a:pt x="50180" y="0"/>
                  </a:moveTo>
                  <a:lnTo>
                    <a:pt x="353599" y="0"/>
                  </a:lnTo>
                  <a:cubicBezTo>
                    <a:pt x="381313" y="0"/>
                    <a:pt x="403779" y="22466"/>
                    <a:pt x="403779" y="50180"/>
                  </a:cubicBezTo>
                  <a:lnTo>
                    <a:pt x="403779" y="50180"/>
                  </a:lnTo>
                  <a:cubicBezTo>
                    <a:pt x="403779" y="63488"/>
                    <a:pt x="398492" y="76252"/>
                    <a:pt x="389082" y="85662"/>
                  </a:cubicBezTo>
                  <a:cubicBezTo>
                    <a:pt x="379671" y="95073"/>
                    <a:pt x="366908" y="100360"/>
                    <a:pt x="353599" y="100360"/>
                  </a:cubicBezTo>
                  <a:lnTo>
                    <a:pt x="50180" y="100360"/>
                  </a:lnTo>
                  <a:cubicBezTo>
                    <a:pt x="36871" y="100360"/>
                    <a:pt x="24108" y="95073"/>
                    <a:pt x="14697" y="85662"/>
                  </a:cubicBezTo>
                  <a:cubicBezTo>
                    <a:pt x="5287" y="76252"/>
                    <a:pt x="0" y="63488"/>
                    <a:pt x="0" y="50180"/>
                  </a:cubicBezTo>
                  <a:lnTo>
                    <a:pt x="0" y="50180"/>
                  </a:lnTo>
                  <a:cubicBezTo>
                    <a:pt x="0" y="36871"/>
                    <a:pt x="5287" y="24108"/>
                    <a:pt x="14697" y="14697"/>
                  </a:cubicBezTo>
                  <a:cubicBezTo>
                    <a:pt x="24108" y="5287"/>
                    <a:pt x="36871" y="0"/>
                    <a:pt x="50180" y="0"/>
                  </a:cubicBezTo>
                  <a:close/>
                </a:path>
              </a:pathLst>
            </a:custGeom>
            <a:solidFill>
              <a:srgbClr val="98D1E6">
                <a:alpha val="49804"/>
              </a:srgbClr>
            </a:solidFill>
            <a:ln cap="rnd">
              <a:noFill/>
              <a:prstDash val="solid"/>
              <a:round/>
            </a:ln>
          </p:spPr>
        </p:sp>
        <p:sp>
          <p:nvSpPr>
            <p:cNvPr id="7" name="TextBox 7"/>
            <p:cNvSpPr txBox="1"/>
            <p:nvPr/>
          </p:nvSpPr>
          <p:spPr>
            <a:xfrm>
              <a:off x="0" y="28575"/>
              <a:ext cx="403779" cy="71785"/>
            </a:xfrm>
            <a:prstGeom prst="rect">
              <a:avLst/>
            </a:prstGeom>
          </p:spPr>
          <p:txBody>
            <a:bodyPr lIns="50800" tIns="50800" rIns="50800" bIns="50800" rtlCol="0" anchor="ctr"/>
            <a:lstStyle/>
            <a:p>
              <a:pPr marL="0" lvl="0" indent="0" algn="ctr">
                <a:lnSpc>
                  <a:spcPts val="1299"/>
                </a:lnSpc>
                <a:spcBef>
                  <a:spcPct val="0"/>
                </a:spcBef>
              </a:pPr>
              <a:endParaRPr/>
            </a:p>
          </p:txBody>
        </p:sp>
      </p:grpSp>
      <p:grpSp>
        <p:nvGrpSpPr>
          <p:cNvPr id="8" name="Group 8"/>
          <p:cNvGrpSpPr/>
          <p:nvPr/>
        </p:nvGrpSpPr>
        <p:grpSpPr>
          <a:xfrm>
            <a:off x="5054492" y="1410117"/>
            <a:ext cx="1901284" cy="472567"/>
            <a:chOff x="0" y="0"/>
            <a:chExt cx="403779" cy="100360"/>
          </a:xfrm>
        </p:grpSpPr>
        <p:sp>
          <p:nvSpPr>
            <p:cNvPr id="9" name="Freeform 9"/>
            <p:cNvSpPr/>
            <p:nvPr/>
          </p:nvSpPr>
          <p:spPr>
            <a:xfrm>
              <a:off x="0" y="0"/>
              <a:ext cx="403779" cy="100360"/>
            </a:xfrm>
            <a:custGeom>
              <a:avLst/>
              <a:gdLst/>
              <a:ahLst/>
              <a:cxnLst/>
              <a:rect l="l" t="t" r="r" b="b"/>
              <a:pathLst>
                <a:path w="403779" h="100360">
                  <a:moveTo>
                    <a:pt x="50180" y="0"/>
                  </a:moveTo>
                  <a:lnTo>
                    <a:pt x="353599" y="0"/>
                  </a:lnTo>
                  <a:cubicBezTo>
                    <a:pt x="381313" y="0"/>
                    <a:pt x="403779" y="22466"/>
                    <a:pt x="403779" y="50180"/>
                  </a:cubicBezTo>
                  <a:lnTo>
                    <a:pt x="403779" y="50180"/>
                  </a:lnTo>
                  <a:cubicBezTo>
                    <a:pt x="403779" y="63488"/>
                    <a:pt x="398492" y="76252"/>
                    <a:pt x="389082" y="85662"/>
                  </a:cubicBezTo>
                  <a:cubicBezTo>
                    <a:pt x="379671" y="95073"/>
                    <a:pt x="366908" y="100360"/>
                    <a:pt x="353599" y="100360"/>
                  </a:cubicBezTo>
                  <a:lnTo>
                    <a:pt x="50180" y="100360"/>
                  </a:lnTo>
                  <a:cubicBezTo>
                    <a:pt x="36871" y="100360"/>
                    <a:pt x="24108" y="95073"/>
                    <a:pt x="14697" y="85662"/>
                  </a:cubicBezTo>
                  <a:cubicBezTo>
                    <a:pt x="5287" y="76252"/>
                    <a:pt x="0" y="63488"/>
                    <a:pt x="0" y="50180"/>
                  </a:cubicBezTo>
                  <a:lnTo>
                    <a:pt x="0" y="50180"/>
                  </a:lnTo>
                  <a:cubicBezTo>
                    <a:pt x="0" y="36871"/>
                    <a:pt x="5287" y="24108"/>
                    <a:pt x="14697" y="14697"/>
                  </a:cubicBezTo>
                  <a:cubicBezTo>
                    <a:pt x="24108" y="5287"/>
                    <a:pt x="36871" y="0"/>
                    <a:pt x="50180" y="0"/>
                  </a:cubicBezTo>
                  <a:close/>
                </a:path>
              </a:pathLst>
            </a:custGeom>
            <a:solidFill>
              <a:srgbClr val="98D1E6">
                <a:alpha val="49804"/>
              </a:srgbClr>
            </a:solidFill>
            <a:ln cap="rnd">
              <a:noFill/>
              <a:prstDash val="solid"/>
              <a:round/>
            </a:ln>
          </p:spPr>
        </p:sp>
        <p:sp>
          <p:nvSpPr>
            <p:cNvPr id="10" name="TextBox 10"/>
            <p:cNvSpPr txBox="1"/>
            <p:nvPr/>
          </p:nvSpPr>
          <p:spPr>
            <a:xfrm>
              <a:off x="0" y="28575"/>
              <a:ext cx="403779" cy="71785"/>
            </a:xfrm>
            <a:prstGeom prst="rect">
              <a:avLst/>
            </a:prstGeom>
          </p:spPr>
          <p:txBody>
            <a:bodyPr lIns="50800" tIns="50800" rIns="50800" bIns="50800" rtlCol="0" anchor="ctr"/>
            <a:lstStyle/>
            <a:p>
              <a:pPr marL="0" lvl="0" indent="0" algn="ctr">
                <a:lnSpc>
                  <a:spcPts val="1299"/>
                </a:lnSpc>
                <a:spcBef>
                  <a:spcPct val="0"/>
                </a:spcBef>
              </a:pPr>
              <a:endParaRPr/>
            </a:p>
          </p:txBody>
        </p:sp>
      </p:grpSp>
      <p:sp>
        <p:nvSpPr>
          <p:cNvPr id="11" name="Freeform 11"/>
          <p:cNvSpPr/>
          <p:nvPr/>
        </p:nvSpPr>
        <p:spPr>
          <a:xfrm>
            <a:off x="4063474" y="6895658"/>
            <a:ext cx="2264583" cy="2276020"/>
          </a:xfrm>
          <a:custGeom>
            <a:avLst/>
            <a:gdLst/>
            <a:ahLst/>
            <a:cxnLst/>
            <a:rect l="l" t="t" r="r" b="b"/>
            <a:pathLst>
              <a:path w="2264583" h="2276020">
                <a:moveTo>
                  <a:pt x="0" y="0"/>
                </a:moveTo>
                <a:lnTo>
                  <a:pt x="2264582" y="0"/>
                </a:lnTo>
                <a:lnTo>
                  <a:pt x="2264582" y="2276019"/>
                </a:lnTo>
                <a:lnTo>
                  <a:pt x="0" y="2276019"/>
                </a:lnTo>
                <a:lnTo>
                  <a:pt x="0" y="0"/>
                </a:lnTo>
                <a:close/>
              </a:path>
            </a:pathLst>
          </a:custGeom>
          <a:blipFill>
            <a:blip r:embed="rId2"/>
            <a:stretch>
              <a:fillRect/>
            </a:stretch>
          </a:blipFill>
        </p:spPr>
      </p:sp>
      <p:sp>
        <p:nvSpPr>
          <p:cNvPr id="12" name="Freeform 12"/>
          <p:cNvSpPr/>
          <p:nvPr/>
        </p:nvSpPr>
        <p:spPr>
          <a:xfrm>
            <a:off x="2158412" y="5963927"/>
            <a:ext cx="2896080" cy="2244462"/>
          </a:xfrm>
          <a:custGeom>
            <a:avLst/>
            <a:gdLst/>
            <a:ahLst/>
            <a:cxnLst/>
            <a:rect l="l" t="t" r="r" b="b"/>
            <a:pathLst>
              <a:path w="2896080" h="2244462">
                <a:moveTo>
                  <a:pt x="0" y="0"/>
                </a:moveTo>
                <a:lnTo>
                  <a:pt x="2896080" y="0"/>
                </a:lnTo>
                <a:lnTo>
                  <a:pt x="2896080" y="2244462"/>
                </a:lnTo>
                <a:lnTo>
                  <a:pt x="0" y="22444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13"/>
          <p:cNvSpPr/>
          <p:nvPr/>
        </p:nvSpPr>
        <p:spPr>
          <a:xfrm>
            <a:off x="3092398" y="4956915"/>
            <a:ext cx="1313504" cy="98513"/>
          </a:xfrm>
          <a:custGeom>
            <a:avLst/>
            <a:gdLst/>
            <a:ahLst/>
            <a:cxnLst/>
            <a:rect l="l" t="t" r="r" b="b"/>
            <a:pathLst>
              <a:path w="1313504" h="98513">
                <a:moveTo>
                  <a:pt x="0" y="0"/>
                </a:moveTo>
                <a:lnTo>
                  <a:pt x="1313504" y="0"/>
                </a:lnTo>
                <a:lnTo>
                  <a:pt x="1313504" y="98513"/>
                </a:lnTo>
                <a:lnTo>
                  <a:pt x="0" y="985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366524" y="350610"/>
            <a:ext cx="6815730" cy="631111"/>
          </a:xfrm>
          <a:prstGeom prst="rect">
            <a:avLst/>
          </a:prstGeom>
        </p:spPr>
        <p:txBody>
          <a:bodyPr lIns="0" tIns="0" rIns="0" bIns="0" rtlCol="0" anchor="t">
            <a:spAutoFit/>
          </a:bodyPr>
          <a:lstStyle/>
          <a:p>
            <a:pPr marL="280671" lvl="1" indent="-140336" algn="just">
              <a:lnSpc>
                <a:spcPts val="2600"/>
              </a:lnSpc>
              <a:buAutoNum type="arabicPeriod"/>
            </a:pPr>
            <a:r>
              <a:rPr lang="fr-FR" sz="1300" dirty="0">
                <a:solidFill>
                  <a:srgbClr val="000000"/>
                </a:solidFill>
                <a:latin typeface="Playwrite FR Moderne"/>
                <a:ea typeface="Playwrite FR Moderne"/>
                <a:cs typeface="Playwrite FR Moderne"/>
                <a:sym typeface="Playwrite FR Moderne"/>
              </a:rPr>
              <a:t>Recopie les trois qualités de l’exercice précédent, qui te paraissent les plus importantes pour ton stage puis explique ton choix :</a:t>
            </a:r>
          </a:p>
        </p:txBody>
      </p:sp>
      <p:sp>
        <p:nvSpPr>
          <p:cNvPr id="15" name="TextBox 15"/>
          <p:cNvSpPr txBox="1"/>
          <p:nvPr/>
        </p:nvSpPr>
        <p:spPr>
          <a:xfrm>
            <a:off x="390192" y="2222500"/>
            <a:ext cx="6815730" cy="1967205"/>
          </a:xfrm>
          <a:prstGeom prst="rect">
            <a:avLst/>
          </a:prstGeom>
        </p:spPr>
        <p:txBody>
          <a:bodyPr wrap="square" lIns="0" tIns="0" rIns="0" bIns="0" rtlCol="0" anchor="t">
            <a:spAutoFit/>
          </a:bodyPr>
          <a:lstStyle/>
          <a:p>
            <a:pPr algn="just">
              <a:lnSpc>
                <a:spcPts val="2600"/>
              </a:lnSpc>
            </a:pPr>
            <a:r>
              <a:rPr lang="fr-FR" sz="1300" dirty="0">
                <a:solidFill>
                  <a:srgbClr val="000000"/>
                </a:solidFill>
                <a:latin typeface="Playwrite FR Moderne"/>
                <a:ea typeface="Playwrite FR Moderne"/>
                <a:cs typeface="Playwrite FR Moderne"/>
                <a:sym typeface="Playwrite FR Moderne"/>
              </a:rPr>
              <a:t>J’ai choisi ces trois qualités car ...............................................................................</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p:txBody>
      </p:sp>
      <p:sp>
        <p:nvSpPr>
          <p:cNvPr id="16" name="TextBox 16"/>
          <p:cNvSpPr txBox="1"/>
          <p:nvPr/>
        </p:nvSpPr>
        <p:spPr>
          <a:xfrm>
            <a:off x="2611414" y="6093653"/>
            <a:ext cx="2119228" cy="1556195"/>
          </a:xfrm>
          <a:prstGeom prst="rect">
            <a:avLst/>
          </a:prstGeom>
        </p:spPr>
        <p:txBody>
          <a:bodyPr lIns="0" tIns="0" rIns="0" bIns="0" rtlCol="0" anchor="t">
            <a:spAutoFit/>
          </a:bodyPr>
          <a:lstStyle/>
          <a:p>
            <a:pPr algn="ctr">
              <a:lnSpc>
                <a:spcPts val="3060"/>
              </a:lnSpc>
            </a:pPr>
            <a:r>
              <a:rPr lang="fr-FR" sz="1700" dirty="0">
                <a:solidFill>
                  <a:srgbClr val="000000"/>
                </a:solidFill>
                <a:latin typeface="Playwrite BR"/>
                <a:ea typeface="Playwrite BR"/>
                <a:cs typeface="Playwrite BR"/>
                <a:sym typeface="Playwrite BR"/>
              </a:rPr>
              <a:t>Ca y est, tu es prêt / prête pour rédiger ta lettre de motivation !</a:t>
            </a:r>
          </a:p>
        </p:txBody>
      </p:sp>
      <p:sp>
        <p:nvSpPr>
          <p:cNvPr id="17" name="Espace réservé du pied de page 16">
            <a:extLst>
              <a:ext uri="{FF2B5EF4-FFF2-40B4-BE49-F238E27FC236}">
                <a16:creationId xmlns:a16="http://schemas.microsoft.com/office/drawing/2014/main" id="{D55666DF-6377-3438-D8E0-BAF1991E5734}"/>
              </a:ext>
            </a:extLst>
          </p:cNvPr>
          <p:cNvSpPr>
            <a:spLocks noGrp="1"/>
          </p:cNvSpPr>
          <p:nvPr>
            <p:ph type="ftr" sz="quarter" idx="11"/>
          </p:nvPr>
        </p:nvSpPr>
        <p:spPr>
          <a:xfrm>
            <a:off x="2502338" y="10373687"/>
            <a:ext cx="2895600" cy="365125"/>
          </a:xfrm>
        </p:spPr>
        <p:txBody>
          <a:bodyPr/>
          <a:lstStyle/>
          <a:p>
            <a:r>
              <a:rPr lang="en-US" dirty="0"/>
              <a:t>https://mimiclass.fr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90617" y="199870"/>
            <a:ext cx="1135603" cy="820473"/>
          </a:xfrm>
          <a:custGeom>
            <a:avLst/>
            <a:gdLst/>
            <a:ahLst/>
            <a:cxnLst/>
            <a:rect l="l" t="t" r="r" b="b"/>
            <a:pathLst>
              <a:path w="1135603" h="820473">
                <a:moveTo>
                  <a:pt x="0" y="0"/>
                </a:moveTo>
                <a:lnTo>
                  <a:pt x="1135603" y="0"/>
                </a:lnTo>
                <a:lnTo>
                  <a:pt x="1135603" y="820473"/>
                </a:lnTo>
                <a:lnTo>
                  <a:pt x="0" y="8204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aphicFrame>
        <p:nvGraphicFramePr>
          <p:cNvPr id="3" name="Table 3"/>
          <p:cNvGraphicFramePr>
            <a:graphicFrameLocks noGrp="1"/>
          </p:cNvGraphicFramePr>
          <p:nvPr>
            <p:extLst>
              <p:ext uri="{D42A27DB-BD31-4B8C-83A1-F6EECF244321}">
                <p14:modId xmlns:p14="http://schemas.microsoft.com/office/powerpoint/2010/main" val="3777736681"/>
              </p:ext>
            </p:extLst>
          </p:nvPr>
        </p:nvGraphicFramePr>
        <p:xfrm>
          <a:off x="333627" y="1915511"/>
          <a:ext cx="6947378" cy="8373181"/>
        </p:xfrm>
        <a:graphic>
          <a:graphicData uri="http://schemas.openxmlformats.org/drawingml/2006/table">
            <a:tbl>
              <a:tblPr/>
              <a:tblGrid>
                <a:gridCol w="1626819">
                  <a:extLst>
                    <a:ext uri="{9D8B030D-6E8A-4147-A177-3AD203B41FA5}">
                      <a16:colId xmlns:a16="http://schemas.microsoft.com/office/drawing/2014/main" val="20000"/>
                    </a:ext>
                  </a:extLst>
                </a:gridCol>
                <a:gridCol w="2654209">
                  <a:extLst>
                    <a:ext uri="{9D8B030D-6E8A-4147-A177-3AD203B41FA5}">
                      <a16:colId xmlns:a16="http://schemas.microsoft.com/office/drawing/2014/main" val="20001"/>
                    </a:ext>
                  </a:extLst>
                </a:gridCol>
                <a:gridCol w="1078077">
                  <a:extLst>
                    <a:ext uri="{9D8B030D-6E8A-4147-A177-3AD203B41FA5}">
                      <a16:colId xmlns:a16="http://schemas.microsoft.com/office/drawing/2014/main" val="20002"/>
                    </a:ext>
                  </a:extLst>
                </a:gridCol>
                <a:gridCol w="1588273">
                  <a:extLst>
                    <a:ext uri="{9D8B030D-6E8A-4147-A177-3AD203B41FA5}">
                      <a16:colId xmlns:a16="http://schemas.microsoft.com/office/drawing/2014/main" val="20003"/>
                    </a:ext>
                  </a:extLst>
                </a:gridCol>
              </a:tblGrid>
              <a:tr h="683562">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Critère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Description</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gridSpan="2">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Score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h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Score</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98D1E6"/>
                    </a:solidFill>
                  </a:tcPr>
                </a:tc>
                <a:extLst>
                  <a:ext uri="{0D108BD9-81ED-4DB2-BD59-A6C34878D82A}">
                    <a16:rowId xmlns:a16="http://schemas.microsoft.com/office/drawing/2014/main" val="10000"/>
                  </a:ext>
                </a:extLst>
              </a:tr>
              <a:tr h="1894865">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Présentation Générale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a:txBody>
                    <a:bodyPr/>
                    <a:lstStyle/>
                    <a:p>
                      <a:pPr algn="l">
                        <a:lnSpc>
                          <a:spcPts val="1819"/>
                        </a:lnSpc>
                        <a:defRPr/>
                      </a:pPr>
                      <a:r>
                        <a:rPr lang="fr-FR" sz="1299" noProof="0">
                          <a:solidFill>
                            <a:srgbClr val="000000"/>
                          </a:solidFill>
                          <a:latin typeface="Playwrite FR Moderne"/>
                          <a:ea typeface="Playwrite FR Moderne"/>
                          <a:cs typeface="Playwrite FR Moderne"/>
                          <a:sym typeface="Playwrite FR Moderne"/>
                        </a:rPr>
                        <a:t>Les différents éléments sont présents : coordonnées, date/lieu, objet, formule d’appel, contenu en trois paragraphes, formule de politesse et signature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 / 4</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extLst>
                  <a:ext uri="{0D108BD9-81ED-4DB2-BD59-A6C34878D82A}">
                    <a16:rowId xmlns:a16="http://schemas.microsoft.com/office/drawing/2014/main" val="10001"/>
                  </a:ext>
                </a:extLst>
              </a:tr>
              <a:tr h="1153396">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Clarté et Langage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a:txBody>
                    <a:bodyPr/>
                    <a:lstStyle/>
                    <a:p>
                      <a:pPr algn="l">
                        <a:lnSpc>
                          <a:spcPts val="1819"/>
                        </a:lnSpc>
                        <a:defRPr/>
                      </a:pPr>
                      <a:r>
                        <a:rPr lang="fr-FR" sz="1299" noProof="0">
                          <a:solidFill>
                            <a:srgbClr val="000000"/>
                          </a:solidFill>
                          <a:latin typeface="Playwrite FR Moderne"/>
                          <a:ea typeface="Playwrite FR Moderne"/>
                          <a:cs typeface="Playwrite FR Moderne"/>
                          <a:sym typeface="Playwrite FR Moderne"/>
                        </a:rPr>
                        <a:t>Phrases simples, compréhensibles, idées organisées et cohérentes.</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 / 4</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extLst>
                  <a:ext uri="{0D108BD9-81ED-4DB2-BD59-A6C34878D82A}">
                    <a16:rowId xmlns:a16="http://schemas.microsoft.com/office/drawing/2014/main" val="10002"/>
                  </a:ext>
                </a:extLst>
              </a:tr>
              <a:tr h="1153396">
                <a:tc rowSpan="3">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Organisation du contenu</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a:txBody>
                    <a:bodyPr/>
                    <a:lstStyle/>
                    <a:p>
                      <a:pPr algn="l">
                        <a:lnSpc>
                          <a:spcPts val="1819"/>
                        </a:lnSpc>
                        <a:defRPr/>
                      </a:pPr>
                      <a:r>
                        <a:rPr lang="fr-FR" sz="1299" noProof="0">
                          <a:solidFill>
                            <a:srgbClr val="000000"/>
                          </a:solidFill>
                          <a:latin typeface="Playwrite FR Moderne"/>
                          <a:ea typeface="Playwrite FR Moderne"/>
                          <a:cs typeface="Playwrite FR Moderne"/>
                          <a:sym typeface="Playwrite FR Moderne"/>
                        </a:rPr>
                        <a:t>1er paragraphe : Je me présente et je donne mes dates de stage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 / 3</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extLst>
                  <a:ext uri="{0D108BD9-81ED-4DB2-BD59-A6C34878D82A}">
                    <a16:rowId xmlns:a16="http://schemas.microsoft.com/office/drawing/2014/main" val="10003"/>
                  </a:ext>
                </a:extLst>
              </a:tr>
              <a:tr h="1403848">
                <a:tc v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Organisation du contenu</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98D1E6"/>
                    </a:solidFill>
                  </a:tcPr>
                </a:tc>
                <a:tc>
                  <a:txBody>
                    <a:bodyPr/>
                    <a:lstStyle/>
                    <a:p>
                      <a:pPr algn="l">
                        <a:lnSpc>
                          <a:spcPts val="1819"/>
                        </a:lnSpc>
                        <a:defRPr/>
                      </a:pPr>
                      <a:r>
                        <a:rPr lang="fr-FR" sz="1299" noProof="0">
                          <a:solidFill>
                            <a:srgbClr val="000000"/>
                          </a:solidFill>
                          <a:latin typeface="Playwrite FR Moderne"/>
                          <a:ea typeface="Playwrite FR Moderne"/>
                          <a:cs typeface="Playwrite FR Moderne"/>
                          <a:sym typeface="Playwrite FR Moderne"/>
                        </a:rPr>
                        <a:t>2ème paragraphe : J’expose mes motivations, mes expériences et mes qualités (au moins 3 qualités)</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 / 5</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extLst>
                  <a:ext uri="{0D108BD9-81ED-4DB2-BD59-A6C34878D82A}">
                    <a16:rowId xmlns:a16="http://schemas.microsoft.com/office/drawing/2014/main" val="10004"/>
                  </a:ext>
                </a:extLst>
              </a:tr>
              <a:tr h="1400552">
                <a:tc v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Organisation du contenu</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98D1E6"/>
                    </a:solidFill>
                  </a:tcPr>
                </a:tc>
                <a:tc>
                  <a:txBody>
                    <a:bodyPr/>
                    <a:lstStyle/>
                    <a:p>
                      <a:pPr algn="l">
                        <a:lnSpc>
                          <a:spcPts val="1819"/>
                        </a:lnSpc>
                        <a:defRPr/>
                      </a:pPr>
                      <a:r>
                        <a:rPr lang="fr-FR" sz="1299" noProof="0">
                          <a:solidFill>
                            <a:srgbClr val="000000"/>
                          </a:solidFill>
                          <a:latin typeface="Playwrite FR Moderne"/>
                          <a:ea typeface="Playwrite FR Moderne"/>
                          <a:cs typeface="Playwrite FR Moderne"/>
                          <a:sym typeface="Playwrite FR Moderne"/>
                        </a:rPr>
                        <a:t>3ème paragraphe : Je propose une rencontre et je termine par une formule de politesse</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 / 4</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a:txBody>
                    <a:bodyPr/>
                    <a:lstStyle/>
                    <a:p>
                      <a:pPr algn="ctr">
                        <a:lnSpc>
                          <a:spcPts val="1819"/>
                        </a:lnSpc>
                        <a:defRPr/>
                      </a:pP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extLst>
                  <a:ext uri="{0D108BD9-81ED-4DB2-BD59-A6C34878D82A}">
                    <a16:rowId xmlns:a16="http://schemas.microsoft.com/office/drawing/2014/main" val="10005"/>
                  </a:ext>
                </a:extLst>
              </a:tr>
              <a:tr h="683562">
                <a:tc gridSpan="2">
                  <a:txBody>
                    <a:bodyPr/>
                    <a:lstStyle/>
                    <a:p>
                      <a:pPr algn="ctr">
                        <a:lnSpc>
                          <a:spcPts val="1819"/>
                        </a:lnSpc>
                        <a:defRPr/>
                      </a:pPr>
                      <a:r>
                        <a:rPr lang="fr-FR" sz="1299" noProof="0">
                          <a:solidFill>
                            <a:srgbClr val="000000"/>
                          </a:solidFill>
                          <a:latin typeface="Playwrite FR Moderne"/>
                          <a:ea typeface="Playwrite FR Moderne"/>
                          <a:cs typeface="Playwrite FR Moderne"/>
                          <a:sym typeface="Playwrite FR Moderne"/>
                        </a:rPr>
                        <a:t>TOTAL</a:t>
                      </a:r>
                      <a:endParaRPr lang="fr-FR" sz="1100" noProof="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D1E6"/>
                    </a:solidFill>
                  </a:tcPr>
                </a:tc>
                <a:tc h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TOTAL</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98D1E6"/>
                    </a:solidFill>
                  </a:tcPr>
                </a:tc>
                <a:tc gridSpan="2">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20</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F9FF"/>
                    </a:solidFill>
                  </a:tcPr>
                </a:tc>
                <a:tc h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 / 20</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D7F9FF"/>
                    </a:solidFill>
                  </a:tcPr>
                </a:tc>
                <a:extLst>
                  <a:ext uri="{0D108BD9-81ED-4DB2-BD59-A6C34878D82A}">
                    <a16:rowId xmlns:a16="http://schemas.microsoft.com/office/drawing/2014/main" val="10006"/>
                  </a:ext>
                </a:extLst>
              </a:tr>
            </a:tbl>
          </a:graphicData>
        </a:graphic>
      </p:graphicFrame>
      <p:sp>
        <p:nvSpPr>
          <p:cNvPr id="4" name="Freeform 4"/>
          <p:cNvSpPr/>
          <p:nvPr/>
        </p:nvSpPr>
        <p:spPr>
          <a:xfrm>
            <a:off x="5771436" y="3363326"/>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5" name="TextBox 5"/>
          <p:cNvSpPr txBox="1"/>
          <p:nvPr/>
        </p:nvSpPr>
        <p:spPr>
          <a:xfrm>
            <a:off x="774452" y="572006"/>
            <a:ext cx="5183967" cy="779780"/>
          </a:xfrm>
          <a:prstGeom prst="rect">
            <a:avLst/>
          </a:prstGeom>
        </p:spPr>
        <p:txBody>
          <a:bodyPr lIns="0" tIns="0" rIns="0" bIns="0" rtlCol="0" anchor="t">
            <a:spAutoFit/>
          </a:bodyPr>
          <a:lstStyle/>
          <a:p>
            <a:pPr algn="ctr">
              <a:lnSpc>
                <a:spcPts val="3220"/>
              </a:lnSpc>
            </a:pPr>
            <a:r>
              <a:rPr lang="en-US" sz="2300" u="sng">
                <a:solidFill>
                  <a:srgbClr val="297898"/>
                </a:solidFill>
                <a:latin typeface="Berton"/>
                <a:ea typeface="Berton"/>
                <a:cs typeface="Berton"/>
                <a:sym typeface="Berton"/>
              </a:rPr>
              <a:t>Grille de Notation : </a:t>
            </a:r>
          </a:p>
          <a:p>
            <a:pPr algn="ctr">
              <a:lnSpc>
                <a:spcPts val="3220"/>
              </a:lnSpc>
            </a:pPr>
            <a:r>
              <a:rPr lang="en-US" sz="2300" u="sng">
                <a:solidFill>
                  <a:srgbClr val="297898"/>
                </a:solidFill>
                <a:latin typeface="Berton"/>
                <a:ea typeface="Berton"/>
                <a:cs typeface="Berton"/>
                <a:sym typeface="Berton"/>
              </a:rPr>
              <a:t>Rédiger une Lettre de Motivation</a:t>
            </a:r>
          </a:p>
        </p:txBody>
      </p:sp>
      <p:sp>
        <p:nvSpPr>
          <p:cNvPr id="6" name="Freeform 6"/>
          <p:cNvSpPr/>
          <p:nvPr/>
        </p:nvSpPr>
        <p:spPr>
          <a:xfrm>
            <a:off x="5771436" y="4884884"/>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7" name="Freeform 7"/>
          <p:cNvSpPr/>
          <p:nvPr/>
        </p:nvSpPr>
        <p:spPr>
          <a:xfrm>
            <a:off x="5771436" y="6100576"/>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8" name="Freeform 8"/>
          <p:cNvSpPr/>
          <p:nvPr/>
        </p:nvSpPr>
        <p:spPr>
          <a:xfrm>
            <a:off x="5771436" y="7312336"/>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9" name="Freeform 9"/>
          <p:cNvSpPr/>
          <p:nvPr/>
        </p:nvSpPr>
        <p:spPr>
          <a:xfrm>
            <a:off x="5771436" y="8678123"/>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10" name="Espace réservé du pied de page 9">
            <a:extLst>
              <a:ext uri="{FF2B5EF4-FFF2-40B4-BE49-F238E27FC236}">
                <a16:creationId xmlns:a16="http://schemas.microsoft.com/office/drawing/2014/main" id="{DF7BB99C-5878-BA21-CA46-CE6863022C42}"/>
              </a:ext>
            </a:extLst>
          </p:cNvPr>
          <p:cNvSpPr>
            <a:spLocks noGrp="1"/>
          </p:cNvSpPr>
          <p:nvPr>
            <p:ph type="ftr" sz="quarter" idx="11"/>
          </p:nvPr>
        </p:nvSpPr>
        <p:spPr>
          <a:xfrm>
            <a:off x="2330450" y="10328275"/>
            <a:ext cx="2895600" cy="365125"/>
          </a:xfrm>
        </p:spPr>
        <p:txBody>
          <a:bodyPr/>
          <a:lstStyle/>
          <a:p>
            <a:r>
              <a:rPr lang="en-US" dirty="0"/>
              <a:t>https://mimiclass.fr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9697A29-F3BF-25E9-5344-E8D05999EEAF}"/>
              </a:ext>
            </a:extLst>
          </p:cNvPr>
          <p:cNvSpPr>
            <a:spLocks noGrp="1"/>
          </p:cNvSpPr>
          <p:nvPr>
            <p:ph type="ftr" sz="quarter" idx="11"/>
          </p:nvPr>
        </p:nvSpPr>
        <p:spPr>
          <a:xfrm>
            <a:off x="2101850" y="10328275"/>
            <a:ext cx="2895600" cy="365125"/>
          </a:xfrm>
        </p:spPr>
        <p:txBody>
          <a:bodyPr/>
          <a:lstStyle/>
          <a:p>
            <a:r>
              <a:rPr lang="en-US" dirty="0"/>
              <a:t>https://mimiclass.fr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23248" y="2220521"/>
            <a:ext cx="1313504" cy="98513"/>
          </a:xfrm>
          <a:custGeom>
            <a:avLst/>
            <a:gdLst/>
            <a:ahLst/>
            <a:cxnLst/>
            <a:rect l="l" t="t" r="r" b="b"/>
            <a:pathLst>
              <a:path w="1313504" h="98513">
                <a:moveTo>
                  <a:pt x="0" y="0"/>
                </a:moveTo>
                <a:lnTo>
                  <a:pt x="1313504" y="0"/>
                </a:lnTo>
                <a:lnTo>
                  <a:pt x="1313504" y="98513"/>
                </a:lnTo>
                <a:lnTo>
                  <a:pt x="0" y="985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834925" y="202708"/>
            <a:ext cx="763362" cy="890218"/>
          </a:xfrm>
          <a:custGeom>
            <a:avLst/>
            <a:gdLst/>
            <a:ahLst/>
            <a:cxnLst/>
            <a:rect l="l" t="t" r="r" b="b"/>
            <a:pathLst>
              <a:path w="763362" h="890218">
                <a:moveTo>
                  <a:pt x="0" y="0"/>
                </a:moveTo>
                <a:lnTo>
                  <a:pt x="763362" y="0"/>
                </a:lnTo>
                <a:lnTo>
                  <a:pt x="763362" y="890219"/>
                </a:lnTo>
                <a:lnTo>
                  <a:pt x="0" y="8902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997476" y="2618554"/>
            <a:ext cx="5452636" cy="7712356"/>
          </a:xfrm>
          <a:custGeom>
            <a:avLst/>
            <a:gdLst/>
            <a:ahLst/>
            <a:cxnLst/>
            <a:rect l="l" t="t" r="r" b="b"/>
            <a:pathLst>
              <a:path w="5452636" h="7712356">
                <a:moveTo>
                  <a:pt x="0" y="0"/>
                </a:moveTo>
                <a:lnTo>
                  <a:pt x="5452636" y="0"/>
                </a:lnTo>
                <a:lnTo>
                  <a:pt x="5452636" y="7712356"/>
                </a:lnTo>
                <a:lnTo>
                  <a:pt x="0" y="7712356"/>
                </a:lnTo>
                <a:lnTo>
                  <a:pt x="0" y="0"/>
                </a:lnTo>
                <a:close/>
              </a:path>
            </a:pathLst>
          </a:custGeom>
          <a:blipFill>
            <a:blip r:embed="rId6"/>
            <a:stretch>
              <a:fillRect/>
            </a:stretch>
          </a:blipFill>
        </p:spPr>
      </p:sp>
      <p:sp>
        <p:nvSpPr>
          <p:cNvPr id="5" name="TextBox 5"/>
          <p:cNvSpPr txBox="1"/>
          <p:nvPr/>
        </p:nvSpPr>
        <p:spPr>
          <a:xfrm>
            <a:off x="552460" y="1482416"/>
            <a:ext cx="6899540" cy="272415"/>
          </a:xfrm>
          <a:prstGeom prst="rect">
            <a:avLst/>
          </a:prstGeom>
        </p:spPr>
        <p:txBody>
          <a:bodyPr lIns="0" tIns="0" rIns="0" bIns="0" rtlCol="0" anchor="t">
            <a:spAutoFit/>
          </a:bodyPr>
          <a:lstStyle/>
          <a:p>
            <a:pPr algn="just">
              <a:lnSpc>
                <a:spcPts val="2339"/>
              </a:lnSpc>
            </a:pPr>
            <a:r>
              <a:rPr lang="fr-FR" sz="1299" dirty="0">
                <a:solidFill>
                  <a:srgbClr val="000000"/>
                </a:solidFill>
                <a:latin typeface="Playwrite FR Moderne"/>
                <a:ea typeface="Playwrite FR Moderne"/>
                <a:cs typeface="Playwrite FR Moderne"/>
                <a:sym typeface="Playwrite FR Moderne"/>
              </a:rPr>
              <a:t>Observe le CV suivant : Il a été réalisé par Lola MERCIER, infirmière</a:t>
            </a:r>
            <a:r>
              <a:rPr lang="en-US" sz="1299" dirty="0">
                <a:solidFill>
                  <a:srgbClr val="000000"/>
                </a:solidFill>
                <a:latin typeface="Playwrite FR Moderne"/>
                <a:ea typeface="Playwrite FR Moderne"/>
                <a:cs typeface="Playwrite FR Moderne"/>
                <a:sym typeface="Playwrite FR Moderne"/>
              </a:rPr>
              <a:t>.</a:t>
            </a:r>
          </a:p>
        </p:txBody>
      </p:sp>
      <p:sp>
        <p:nvSpPr>
          <p:cNvPr id="6" name="TextBox 6"/>
          <p:cNvSpPr txBox="1"/>
          <p:nvPr/>
        </p:nvSpPr>
        <p:spPr>
          <a:xfrm>
            <a:off x="2086417" y="370322"/>
            <a:ext cx="2748507" cy="497840"/>
          </a:xfrm>
          <a:prstGeom prst="rect">
            <a:avLst/>
          </a:prstGeom>
        </p:spPr>
        <p:txBody>
          <a:bodyPr lIns="0" tIns="0" rIns="0" bIns="0" rtlCol="0" anchor="t">
            <a:spAutoFit/>
          </a:bodyPr>
          <a:lstStyle/>
          <a:p>
            <a:pPr algn="ctr">
              <a:lnSpc>
                <a:spcPts val="4060"/>
              </a:lnSpc>
              <a:spcBef>
                <a:spcPct val="0"/>
              </a:spcBef>
            </a:pPr>
            <a:r>
              <a:rPr lang="en-US" sz="2900">
                <a:solidFill>
                  <a:srgbClr val="000000"/>
                </a:solidFill>
                <a:latin typeface="Berton"/>
                <a:ea typeface="Berton"/>
                <a:cs typeface="Berton"/>
                <a:sym typeface="Berton"/>
              </a:rPr>
              <a:t>2/ Le CV</a:t>
            </a:r>
          </a:p>
        </p:txBody>
      </p:sp>
      <p:sp>
        <p:nvSpPr>
          <p:cNvPr id="7" name="Espace réservé du pied de page 6">
            <a:extLst>
              <a:ext uri="{FF2B5EF4-FFF2-40B4-BE49-F238E27FC236}">
                <a16:creationId xmlns:a16="http://schemas.microsoft.com/office/drawing/2014/main" id="{6DE12B8D-A48C-D836-3D1C-405126260124}"/>
              </a:ext>
            </a:extLst>
          </p:cNvPr>
          <p:cNvSpPr>
            <a:spLocks noGrp="1"/>
          </p:cNvSpPr>
          <p:nvPr>
            <p:ph type="ftr" sz="quarter" idx="11"/>
          </p:nvPr>
        </p:nvSpPr>
        <p:spPr>
          <a:xfrm>
            <a:off x="2171920" y="10330910"/>
            <a:ext cx="2895600" cy="365125"/>
          </a:xfrm>
        </p:spPr>
        <p:txBody>
          <a:bodyPr/>
          <a:lstStyle/>
          <a:p>
            <a:r>
              <a:rPr lang="en-US" dirty="0"/>
              <a:t>https://mimiclass.fr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10522" y="-11243"/>
            <a:ext cx="7037977" cy="9966190"/>
          </a:xfrm>
          <a:prstGeom prst="rect">
            <a:avLst/>
          </a:prstGeom>
        </p:spPr>
        <p:txBody>
          <a:bodyPr wrap="square" lIns="0" tIns="0" rIns="0" bIns="0" rtlCol="0" anchor="t">
            <a:spAutoFit/>
          </a:bodyPr>
          <a:lstStyle/>
          <a:p>
            <a:pPr algn="just">
              <a:lnSpc>
                <a:spcPts val="6499"/>
              </a:lnSpc>
            </a:pPr>
            <a:r>
              <a:rPr lang="en-US" sz="2599" dirty="0">
                <a:solidFill>
                  <a:srgbClr val="000000"/>
                </a:solidFill>
                <a:latin typeface="Railey"/>
                <a:ea typeface="Railey"/>
                <a:cs typeface="Railey"/>
                <a:sym typeface="Railey"/>
              </a:rPr>
              <a:t>        </a:t>
            </a:r>
            <a:r>
              <a:rPr lang="en-US" sz="2599" u="sng" dirty="0" err="1">
                <a:solidFill>
                  <a:srgbClr val="000000"/>
                </a:solidFill>
                <a:latin typeface="Railey"/>
                <a:ea typeface="Railey"/>
                <a:cs typeface="Railey"/>
                <a:sym typeface="Railey"/>
              </a:rPr>
              <a:t>Analyser</a:t>
            </a:r>
            <a:endParaRPr lang="en-US" sz="2599" u="sng" dirty="0">
              <a:solidFill>
                <a:srgbClr val="000000"/>
              </a:solidFill>
              <a:latin typeface="Railey"/>
              <a:ea typeface="Railey"/>
              <a:cs typeface="Railey"/>
              <a:sym typeface="Railey"/>
            </a:endParaRP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1. Quels sont les différentes parties que l’on retrouve sur ce CV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 ..........................................................................................................</a:t>
            </a:r>
          </a:p>
          <a:p>
            <a:pPr algn="just">
              <a:lnSpc>
                <a:spcPts val="2600"/>
              </a:lnSpc>
            </a:pPr>
            <a:endParaRPr lang="fr-FR" sz="1300" dirty="0">
              <a:solidFill>
                <a:srgbClr val="000000"/>
              </a:solidFill>
              <a:latin typeface="Playwrite FR Moderne"/>
              <a:ea typeface="Playwrite FR Moderne"/>
              <a:cs typeface="Playwrite FR Moderne"/>
              <a:sym typeface="Playwrite FR Moderne"/>
            </a:endParaRP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2. Quelles langues Lola parle-t-elle ?</a:t>
            </a: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2600"/>
              </a:lnSpc>
            </a:pPr>
            <a:endParaRPr lang="fr-FR" sz="1300" dirty="0">
              <a:solidFill>
                <a:srgbClr val="000000"/>
              </a:solidFill>
              <a:latin typeface="Playwrite FR Moderne"/>
              <a:ea typeface="Playwrite FR Moderne"/>
              <a:cs typeface="Playwrite FR Moderne"/>
              <a:sym typeface="Playwrite FR Moderne"/>
            </a:endParaRPr>
          </a:p>
          <a:p>
            <a:pPr algn="just">
              <a:lnSpc>
                <a:spcPts val="2600"/>
              </a:lnSpc>
            </a:pPr>
            <a:r>
              <a:rPr lang="fr-FR" sz="1300" strike="noStrike" dirty="0">
                <a:solidFill>
                  <a:srgbClr val="000000"/>
                </a:solidFill>
                <a:latin typeface="Playwrite FR Moderne"/>
                <a:ea typeface="Playwrite FR Moderne"/>
                <a:cs typeface="Playwrite FR Moderne"/>
                <a:sym typeface="Playwrite FR Moderne"/>
              </a:rPr>
              <a:t>3. Où Lola travaille-t-elle actuellement ?</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2340"/>
              </a:lnSpc>
            </a:pPr>
            <a:endParaRPr lang="fr-FR" sz="1300" dirty="0">
              <a:solidFill>
                <a:srgbClr val="000000"/>
              </a:solidFill>
              <a:latin typeface="Playwrite FR Moderne"/>
              <a:ea typeface="Playwrite FR Moderne"/>
              <a:cs typeface="Playwrite FR Moderne"/>
              <a:sym typeface="Playwrite FR Moderne"/>
            </a:endParaRPr>
          </a:p>
          <a:p>
            <a:pPr algn="just">
              <a:lnSpc>
                <a:spcPts val="2340"/>
              </a:lnSpc>
            </a:pPr>
            <a:r>
              <a:rPr lang="fr-FR" sz="1300" dirty="0">
                <a:solidFill>
                  <a:srgbClr val="000000"/>
                </a:solidFill>
                <a:latin typeface="Playwrite FR Moderne"/>
                <a:ea typeface="Playwrite FR Moderne"/>
                <a:cs typeface="Playwrite FR Moderne"/>
                <a:sym typeface="Playwrite FR Moderne"/>
              </a:rPr>
              <a:t>4. </a:t>
            </a:r>
            <a:r>
              <a:rPr lang="fr-FR" sz="1300" strike="noStrike" dirty="0">
                <a:solidFill>
                  <a:srgbClr val="000000"/>
                </a:solidFill>
                <a:latin typeface="Playwrite FR Moderne"/>
                <a:ea typeface="Playwrite FR Moderne"/>
                <a:cs typeface="Playwrite FR Moderne"/>
                <a:sym typeface="Playwrite FR Moderne"/>
              </a:rPr>
              <a:t>Dans quels domaines médicaux Lola a t-elle de l’expérience ?</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2340"/>
              </a:lnSpc>
            </a:pPr>
            <a:endParaRPr lang="fr-FR" sz="1300"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5. Cite deux qualités de Lola.</a:t>
            </a: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a:t>
            </a:r>
          </a:p>
          <a:p>
            <a:pPr algn="just">
              <a:lnSpc>
                <a:spcPts val="2340"/>
              </a:lnSpc>
            </a:pPr>
            <a:endParaRPr lang="fr-FR" sz="1300" strike="noStrike" dirty="0">
              <a:solidFill>
                <a:srgbClr val="000000"/>
              </a:solidFill>
              <a:latin typeface="Playwrite FR Moderne"/>
              <a:ea typeface="Playwrite FR Moderne"/>
              <a:cs typeface="Playwrite FR Moderne"/>
              <a:sym typeface="Playwrite FR Moderne"/>
            </a:endParaRPr>
          </a:p>
          <a:p>
            <a:pPr algn="just">
              <a:lnSpc>
                <a:spcPts val="2340"/>
              </a:lnSpc>
            </a:pPr>
            <a:r>
              <a:rPr lang="fr-FR" sz="1300" strike="noStrike" dirty="0">
                <a:solidFill>
                  <a:srgbClr val="000000"/>
                </a:solidFill>
                <a:latin typeface="Playwrite FR Moderne"/>
                <a:ea typeface="Playwrite FR Moderne"/>
                <a:cs typeface="Playwrite FR Moderne"/>
                <a:sym typeface="Playwrite FR Moderne"/>
              </a:rPr>
              <a:t>6. Réponds par VRAI ou FAUX  en t’appuyant sur le CV de Lola :</a:t>
            </a:r>
          </a:p>
          <a:p>
            <a:pPr algn="just">
              <a:lnSpc>
                <a:spcPts val="1079"/>
              </a:lnSpc>
            </a:pPr>
            <a:endParaRPr lang="fr-FR" sz="1300" strike="noStrike" dirty="0">
              <a:solidFill>
                <a:srgbClr val="000000"/>
              </a:solidFill>
              <a:latin typeface="Playwrite FR Moderne"/>
              <a:ea typeface="Playwrite FR Moderne"/>
              <a:cs typeface="Playwrite FR Moderne"/>
              <a:sym typeface="Playwrite FR Moderne"/>
            </a:endParaRP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Un CV doit indiquer tes coordonnées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Un CV peut faire plusieurs pages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Il faut écrire des phrases longues dans un CV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Tu peux noter tes stages dans la partie “Expériences”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Il faut signer son CV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Les informations les plus importantes doivent être facile à trouver : ....................</a:t>
            </a:r>
          </a:p>
          <a:p>
            <a:pPr marL="280671" lvl="1" indent="-140336" algn="just">
              <a:lnSpc>
                <a:spcPts val="2340"/>
              </a:lnSpc>
              <a:buFont typeface="Arial"/>
              <a:buChar char="•"/>
            </a:pPr>
            <a:r>
              <a:rPr lang="fr-FR" sz="1300" strike="noStrike" dirty="0">
                <a:solidFill>
                  <a:srgbClr val="000000"/>
                </a:solidFill>
                <a:latin typeface="Playwrite FR Moderne"/>
                <a:ea typeface="Playwrite FR Moderne"/>
                <a:cs typeface="Playwrite FR Moderne"/>
                <a:sym typeface="Playwrite FR Moderne"/>
              </a:rPr>
              <a:t>On peut mettre n’importe quelle photo prise avec ses amis : ...........................</a:t>
            </a:r>
          </a:p>
        </p:txBody>
      </p:sp>
      <p:sp>
        <p:nvSpPr>
          <p:cNvPr id="3" name="Freeform 3"/>
          <p:cNvSpPr/>
          <p:nvPr/>
        </p:nvSpPr>
        <p:spPr>
          <a:xfrm flipH="1">
            <a:off x="108000" y="303082"/>
            <a:ext cx="780908" cy="698913"/>
          </a:xfrm>
          <a:custGeom>
            <a:avLst/>
            <a:gdLst/>
            <a:ahLst/>
            <a:cxnLst/>
            <a:rect l="l" t="t" r="r" b="b"/>
            <a:pathLst>
              <a:path w="780908" h="698913">
                <a:moveTo>
                  <a:pt x="780908" y="0"/>
                </a:moveTo>
                <a:lnTo>
                  <a:pt x="0" y="0"/>
                </a:lnTo>
                <a:lnTo>
                  <a:pt x="0" y="698913"/>
                </a:lnTo>
                <a:lnTo>
                  <a:pt x="780908" y="698913"/>
                </a:lnTo>
                <a:lnTo>
                  <a:pt x="78090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Espace réservé du pied de page 3">
            <a:extLst>
              <a:ext uri="{FF2B5EF4-FFF2-40B4-BE49-F238E27FC236}">
                <a16:creationId xmlns:a16="http://schemas.microsoft.com/office/drawing/2014/main" id="{2D25966E-349D-7638-82F9-4DC1655CB8C8}"/>
              </a:ext>
            </a:extLst>
          </p:cNvPr>
          <p:cNvSpPr>
            <a:spLocks noGrp="1"/>
          </p:cNvSpPr>
          <p:nvPr>
            <p:ph type="ftr" sz="quarter" idx="11"/>
          </p:nvPr>
        </p:nvSpPr>
        <p:spPr>
          <a:xfrm>
            <a:off x="2330450" y="10304581"/>
            <a:ext cx="2895600" cy="365125"/>
          </a:xfrm>
        </p:spPr>
        <p:txBody>
          <a:bodyPr/>
          <a:lstStyle/>
          <a:p>
            <a:r>
              <a:rPr lang="en-US" dirty="0"/>
              <a:t>https://mimiclass.fr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57230" y="-166767"/>
            <a:ext cx="6722343" cy="1378585"/>
          </a:xfrm>
          <a:prstGeom prst="rect">
            <a:avLst/>
          </a:prstGeom>
        </p:spPr>
        <p:txBody>
          <a:bodyPr lIns="0" tIns="0" rIns="0" bIns="0" rtlCol="0" anchor="t">
            <a:spAutoFit/>
          </a:bodyPr>
          <a:lstStyle/>
          <a:p>
            <a:pPr algn="l">
              <a:lnSpc>
                <a:spcPts val="7500"/>
              </a:lnSpc>
            </a:pPr>
            <a:r>
              <a:rPr lang="en-US" sz="3000" u="sng">
                <a:solidFill>
                  <a:srgbClr val="000000"/>
                </a:solidFill>
                <a:latin typeface="Railey"/>
                <a:ea typeface="Railey"/>
                <a:cs typeface="Railey"/>
                <a:sym typeface="Railey"/>
              </a:rPr>
              <a:t>Présenter</a:t>
            </a:r>
          </a:p>
          <a:p>
            <a:pPr algn="just">
              <a:lnSpc>
                <a:spcPts val="3249"/>
              </a:lnSpc>
            </a:pPr>
            <a:r>
              <a:rPr lang="en-US" sz="1299">
                <a:solidFill>
                  <a:srgbClr val="000000"/>
                </a:solidFill>
                <a:latin typeface="Playwrite FR Moderne"/>
                <a:ea typeface="Playwrite FR Moderne"/>
                <a:cs typeface="Playwrite FR Moderne"/>
                <a:sym typeface="Playwrite FR Moderne"/>
              </a:rPr>
              <a:t>Indique sur le CV de Lola le chiffre qui correspond à chacun des éléments :</a:t>
            </a:r>
          </a:p>
        </p:txBody>
      </p:sp>
      <p:sp>
        <p:nvSpPr>
          <p:cNvPr id="3" name="Freeform 3"/>
          <p:cNvSpPr/>
          <p:nvPr/>
        </p:nvSpPr>
        <p:spPr>
          <a:xfrm>
            <a:off x="309437" y="1419793"/>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309437" y="1863380"/>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3780000" y="1423564"/>
            <a:ext cx="473496" cy="191174"/>
          </a:xfrm>
          <a:custGeom>
            <a:avLst/>
            <a:gdLst/>
            <a:ahLst/>
            <a:cxnLst/>
            <a:rect l="l" t="t" r="r" b="b"/>
            <a:pathLst>
              <a:path w="473496" h="191174">
                <a:moveTo>
                  <a:pt x="0" y="0"/>
                </a:moveTo>
                <a:lnTo>
                  <a:pt x="473496" y="0"/>
                </a:lnTo>
                <a:lnTo>
                  <a:pt x="473496" y="191174"/>
                </a:lnTo>
                <a:lnTo>
                  <a:pt x="0" y="191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309437" y="2405430"/>
            <a:ext cx="473496" cy="191174"/>
          </a:xfrm>
          <a:custGeom>
            <a:avLst/>
            <a:gdLst/>
            <a:ahLst/>
            <a:cxnLst/>
            <a:rect l="l" t="t" r="r" b="b"/>
            <a:pathLst>
              <a:path w="473496" h="191174">
                <a:moveTo>
                  <a:pt x="0" y="0"/>
                </a:moveTo>
                <a:lnTo>
                  <a:pt x="473496" y="0"/>
                </a:lnTo>
                <a:lnTo>
                  <a:pt x="473496" y="191175"/>
                </a:lnTo>
                <a:lnTo>
                  <a:pt x="0" y="19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3784155" y="2453901"/>
            <a:ext cx="473496" cy="191174"/>
          </a:xfrm>
          <a:custGeom>
            <a:avLst/>
            <a:gdLst/>
            <a:ahLst/>
            <a:cxnLst/>
            <a:rect l="l" t="t" r="r" b="b"/>
            <a:pathLst>
              <a:path w="473496" h="191174">
                <a:moveTo>
                  <a:pt x="0" y="0"/>
                </a:moveTo>
                <a:lnTo>
                  <a:pt x="473497" y="0"/>
                </a:lnTo>
                <a:lnTo>
                  <a:pt x="473497" y="191174"/>
                </a:lnTo>
                <a:lnTo>
                  <a:pt x="0" y="191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2460852" y="2941762"/>
            <a:ext cx="473496" cy="191174"/>
          </a:xfrm>
          <a:custGeom>
            <a:avLst/>
            <a:gdLst/>
            <a:ahLst/>
            <a:cxnLst/>
            <a:rect l="l" t="t" r="r" b="b"/>
            <a:pathLst>
              <a:path w="473496" h="191174">
                <a:moveTo>
                  <a:pt x="0" y="0"/>
                </a:moveTo>
                <a:lnTo>
                  <a:pt x="473496" y="0"/>
                </a:lnTo>
                <a:lnTo>
                  <a:pt x="473496" y="191175"/>
                </a:lnTo>
                <a:lnTo>
                  <a:pt x="0" y="19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309437" y="2941762"/>
            <a:ext cx="473496" cy="191174"/>
          </a:xfrm>
          <a:custGeom>
            <a:avLst/>
            <a:gdLst/>
            <a:ahLst/>
            <a:cxnLst/>
            <a:rect l="l" t="t" r="r" b="b"/>
            <a:pathLst>
              <a:path w="473496" h="191174">
                <a:moveTo>
                  <a:pt x="0" y="0"/>
                </a:moveTo>
                <a:lnTo>
                  <a:pt x="473496" y="0"/>
                </a:lnTo>
                <a:lnTo>
                  <a:pt x="473496" y="191175"/>
                </a:lnTo>
                <a:lnTo>
                  <a:pt x="0" y="19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3036868" y="3682162"/>
            <a:ext cx="1313504" cy="98513"/>
          </a:xfrm>
          <a:custGeom>
            <a:avLst/>
            <a:gdLst/>
            <a:ahLst/>
            <a:cxnLst/>
            <a:rect l="l" t="t" r="r" b="b"/>
            <a:pathLst>
              <a:path w="1313504" h="98513">
                <a:moveTo>
                  <a:pt x="0" y="0"/>
                </a:moveTo>
                <a:lnTo>
                  <a:pt x="1313504" y="0"/>
                </a:lnTo>
                <a:lnTo>
                  <a:pt x="1313504" y="98512"/>
                </a:lnTo>
                <a:lnTo>
                  <a:pt x="0" y="985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1609620" y="4089198"/>
            <a:ext cx="4443149" cy="6144738"/>
          </a:xfrm>
          <a:custGeom>
            <a:avLst/>
            <a:gdLst/>
            <a:ahLst/>
            <a:cxnLst/>
            <a:rect l="l" t="t" r="r" b="b"/>
            <a:pathLst>
              <a:path w="4443149" h="6144738">
                <a:moveTo>
                  <a:pt x="0" y="0"/>
                </a:moveTo>
                <a:lnTo>
                  <a:pt x="4443148" y="0"/>
                </a:lnTo>
                <a:lnTo>
                  <a:pt x="4443148" y="6144737"/>
                </a:lnTo>
                <a:lnTo>
                  <a:pt x="0" y="6144737"/>
                </a:lnTo>
                <a:lnTo>
                  <a:pt x="0" y="0"/>
                </a:lnTo>
                <a:close/>
              </a:path>
            </a:pathLst>
          </a:custGeom>
          <a:blipFill>
            <a:blip r:embed="rId6"/>
            <a:stretch>
              <a:fillRect t="-1137" b="-1137"/>
            </a:stretch>
          </a:blipFill>
        </p:spPr>
      </p:sp>
      <p:grpSp>
        <p:nvGrpSpPr>
          <p:cNvPr id="12" name="Group 12"/>
          <p:cNvGrpSpPr/>
          <p:nvPr/>
        </p:nvGrpSpPr>
        <p:grpSpPr>
          <a:xfrm>
            <a:off x="1298165" y="4299328"/>
            <a:ext cx="467916" cy="467916"/>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14" name="TextBox 14"/>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15" name="Freeform 15"/>
          <p:cNvSpPr/>
          <p:nvPr/>
        </p:nvSpPr>
        <p:spPr>
          <a:xfrm>
            <a:off x="3784155" y="1914963"/>
            <a:ext cx="473496" cy="191174"/>
          </a:xfrm>
          <a:custGeom>
            <a:avLst/>
            <a:gdLst/>
            <a:ahLst/>
            <a:cxnLst/>
            <a:rect l="l" t="t" r="r" b="b"/>
            <a:pathLst>
              <a:path w="473496" h="191174">
                <a:moveTo>
                  <a:pt x="0" y="0"/>
                </a:moveTo>
                <a:lnTo>
                  <a:pt x="473497" y="0"/>
                </a:lnTo>
                <a:lnTo>
                  <a:pt x="473497" y="191174"/>
                </a:lnTo>
                <a:lnTo>
                  <a:pt x="0" y="191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flipH="1" flipV="1">
            <a:off x="5243185" y="7851773"/>
            <a:ext cx="718117" cy="415610"/>
          </a:xfrm>
          <a:custGeom>
            <a:avLst/>
            <a:gdLst/>
            <a:ahLst/>
            <a:cxnLst/>
            <a:rect l="l" t="t" r="r" b="b"/>
            <a:pathLst>
              <a:path w="718117" h="415610">
                <a:moveTo>
                  <a:pt x="718117" y="415610"/>
                </a:moveTo>
                <a:lnTo>
                  <a:pt x="0" y="415610"/>
                </a:lnTo>
                <a:lnTo>
                  <a:pt x="0" y="0"/>
                </a:lnTo>
                <a:lnTo>
                  <a:pt x="718117" y="0"/>
                </a:lnTo>
                <a:lnTo>
                  <a:pt x="718117" y="41561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flipH="1">
            <a:off x="5659035" y="5071565"/>
            <a:ext cx="787467" cy="373063"/>
          </a:xfrm>
          <a:custGeom>
            <a:avLst/>
            <a:gdLst/>
            <a:ahLst/>
            <a:cxnLst/>
            <a:rect l="l" t="t" r="r" b="b"/>
            <a:pathLst>
              <a:path w="787467" h="373063">
                <a:moveTo>
                  <a:pt x="787467" y="0"/>
                </a:moveTo>
                <a:lnTo>
                  <a:pt x="0" y="0"/>
                </a:lnTo>
                <a:lnTo>
                  <a:pt x="0" y="373062"/>
                </a:lnTo>
                <a:lnTo>
                  <a:pt x="787467" y="373062"/>
                </a:lnTo>
                <a:lnTo>
                  <a:pt x="787467"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flipH="1">
            <a:off x="1609620" y="4565364"/>
            <a:ext cx="538350" cy="233958"/>
          </a:xfrm>
          <a:custGeom>
            <a:avLst/>
            <a:gdLst/>
            <a:ahLst/>
            <a:cxnLst/>
            <a:rect l="l" t="t" r="r" b="b"/>
            <a:pathLst>
              <a:path w="538350" h="233958">
                <a:moveTo>
                  <a:pt x="538350" y="0"/>
                </a:moveTo>
                <a:lnTo>
                  <a:pt x="0" y="0"/>
                </a:lnTo>
                <a:lnTo>
                  <a:pt x="0" y="233958"/>
                </a:lnTo>
                <a:lnTo>
                  <a:pt x="538350" y="233958"/>
                </a:lnTo>
                <a:lnTo>
                  <a:pt x="53835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9" name="Freeform 19"/>
          <p:cNvSpPr/>
          <p:nvPr/>
        </p:nvSpPr>
        <p:spPr>
          <a:xfrm flipH="1">
            <a:off x="5899670" y="6487564"/>
            <a:ext cx="608740" cy="548374"/>
          </a:xfrm>
          <a:custGeom>
            <a:avLst/>
            <a:gdLst/>
            <a:ahLst/>
            <a:cxnLst/>
            <a:rect l="l" t="t" r="r" b="b"/>
            <a:pathLst>
              <a:path w="608740" h="548374">
                <a:moveTo>
                  <a:pt x="608741" y="0"/>
                </a:moveTo>
                <a:lnTo>
                  <a:pt x="0" y="0"/>
                </a:lnTo>
                <a:lnTo>
                  <a:pt x="0" y="548373"/>
                </a:lnTo>
                <a:lnTo>
                  <a:pt x="608741" y="548373"/>
                </a:lnTo>
                <a:lnTo>
                  <a:pt x="608741" y="0"/>
                </a:lnTo>
                <a:close/>
              </a:path>
            </a:pathLst>
          </a:custGeom>
          <a:blipFill>
            <a:blip r:embed="rId13"/>
            <a:stretch>
              <a:fillRect/>
            </a:stretch>
          </a:blipFill>
        </p:spPr>
      </p:sp>
      <p:sp>
        <p:nvSpPr>
          <p:cNvPr id="20" name="Freeform 20"/>
          <p:cNvSpPr/>
          <p:nvPr/>
        </p:nvSpPr>
        <p:spPr>
          <a:xfrm>
            <a:off x="1181127" y="9313683"/>
            <a:ext cx="517487" cy="294752"/>
          </a:xfrm>
          <a:custGeom>
            <a:avLst/>
            <a:gdLst/>
            <a:ahLst/>
            <a:cxnLst/>
            <a:rect l="l" t="t" r="r" b="b"/>
            <a:pathLst>
              <a:path w="517487" h="294752">
                <a:moveTo>
                  <a:pt x="0" y="0"/>
                </a:moveTo>
                <a:lnTo>
                  <a:pt x="517487" y="0"/>
                </a:lnTo>
                <a:lnTo>
                  <a:pt x="517487" y="294752"/>
                </a:lnTo>
                <a:lnTo>
                  <a:pt x="0" y="29475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Freeform 21"/>
          <p:cNvSpPr/>
          <p:nvPr/>
        </p:nvSpPr>
        <p:spPr>
          <a:xfrm>
            <a:off x="1276678" y="7608285"/>
            <a:ext cx="408844" cy="256039"/>
          </a:xfrm>
          <a:custGeom>
            <a:avLst/>
            <a:gdLst/>
            <a:ahLst/>
            <a:cxnLst/>
            <a:rect l="l" t="t" r="r" b="b"/>
            <a:pathLst>
              <a:path w="408844" h="256039">
                <a:moveTo>
                  <a:pt x="0" y="0"/>
                </a:moveTo>
                <a:lnTo>
                  <a:pt x="408844" y="0"/>
                </a:lnTo>
                <a:lnTo>
                  <a:pt x="408844" y="256039"/>
                </a:lnTo>
                <a:lnTo>
                  <a:pt x="0" y="25603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2" name="Freeform 22"/>
          <p:cNvSpPr/>
          <p:nvPr/>
        </p:nvSpPr>
        <p:spPr>
          <a:xfrm rot="-1905687" flipH="1">
            <a:off x="1082160" y="6362690"/>
            <a:ext cx="668224" cy="249749"/>
          </a:xfrm>
          <a:custGeom>
            <a:avLst/>
            <a:gdLst/>
            <a:ahLst/>
            <a:cxnLst/>
            <a:rect l="l" t="t" r="r" b="b"/>
            <a:pathLst>
              <a:path w="668224" h="249749">
                <a:moveTo>
                  <a:pt x="668223" y="0"/>
                </a:moveTo>
                <a:lnTo>
                  <a:pt x="0" y="0"/>
                </a:lnTo>
                <a:lnTo>
                  <a:pt x="0" y="249748"/>
                </a:lnTo>
                <a:lnTo>
                  <a:pt x="668223" y="249748"/>
                </a:lnTo>
                <a:lnTo>
                  <a:pt x="668223"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3" name="Freeform 23"/>
          <p:cNvSpPr/>
          <p:nvPr/>
        </p:nvSpPr>
        <p:spPr>
          <a:xfrm flipH="1">
            <a:off x="173293" y="227651"/>
            <a:ext cx="512676" cy="1040486"/>
          </a:xfrm>
          <a:custGeom>
            <a:avLst/>
            <a:gdLst/>
            <a:ahLst/>
            <a:cxnLst/>
            <a:rect l="l" t="t" r="r" b="b"/>
            <a:pathLst>
              <a:path w="512676" h="1040486">
                <a:moveTo>
                  <a:pt x="512676" y="0"/>
                </a:moveTo>
                <a:lnTo>
                  <a:pt x="0" y="0"/>
                </a:lnTo>
                <a:lnTo>
                  <a:pt x="0" y="1040486"/>
                </a:lnTo>
                <a:lnTo>
                  <a:pt x="512676" y="1040486"/>
                </a:lnTo>
                <a:lnTo>
                  <a:pt x="512676"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4" name="Freeform 24"/>
          <p:cNvSpPr/>
          <p:nvPr/>
        </p:nvSpPr>
        <p:spPr>
          <a:xfrm>
            <a:off x="4941331" y="2991746"/>
            <a:ext cx="473496" cy="191174"/>
          </a:xfrm>
          <a:custGeom>
            <a:avLst/>
            <a:gdLst/>
            <a:ahLst/>
            <a:cxnLst/>
            <a:rect l="l" t="t" r="r" b="b"/>
            <a:pathLst>
              <a:path w="473496" h="191174">
                <a:moveTo>
                  <a:pt x="0" y="0"/>
                </a:moveTo>
                <a:lnTo>
                  <a:pt x="473497" y="0"/>
                </a:lnTo>
                <a:lnTo>
                  <a:pt x="473497" y="191174"/>
                </a:lnTo>
                <a:lnTo>
                  <a:pt x="0" y="191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5" name="Freeform 25"/>
          <p:cNvSpPr/>
          <p:nvPr/>
        </p:nvSpPr>
        <p:spPr>
          <a:xfrm>
            <a:off x="1191750" y="8437859"/>
            <a:ext cx="591355" cy="344061"/>
          </a:xfrm>
          <a:custGeom>
            <a:avLst/>
            <a:gdLst/>
            <a:ahLst/>
            <a:cxnLst/>
            <a:rect l="l" t="t" r="r" b="b"/>
            <a:pathLst>
              <a:path w="591355" h="344061">
                <a:moveTo>
                  <a:pt x="0" y="0"/>
                </a:moveTo>
                <a:lnTo>
                  <a:pt x="591355" y="0"/>
                </a:lnTo>
                <a:lnTo>
                  <a:pt x="591355" y="344061"/>
                </a:lnTo>
                <a:lnTo>
                  <a:pt x="0" y="344061"/>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26" name="Freeform 26"/>
          <p:cNvSpPr/>
          <p:nvPr/>
        </p:nvSpPr>
        <p:spPr>
          <a:xfrm flipH="1">
            <a:off x="5178079" y="9695017"/>
            <a:ext cx="767549" cy="173658"/>
          </a:xfrm>
          <a:custGeom>
            <a:avLst/>
            <a:gdLst/>
            <a:ahLst/>
            <a:cxnLst/>
            <a:rect l="l" t="t" r="r" b="b"/>
            <a:pathLst>
              <a:path w="767549" h="173658">
                <a:moveTo>
                  <a:pt x="767549" y="0"/>
                </a:moveTo>
                <a:lnTo>
                  <a:pt x="0" y="0"/>
                </a:lnTo>
                <a:lnTo>
                  <a:pt x="0" y="173658"/>
                </a:lnTo>
                <a:lnTo>
                  <a:pt x="767549" y="173658"/>
                </a:lnTo>
                <a:lnTo>
                  <a:pt x="767549"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27" name="TextBox 27"/>
          <p:cNvSpPr txBox="1"/>
          <p:nvPr/>
        </p:nvSpPr>
        <p:spPr>
          <a:xfrm>
            <a:off x="884455" y="1257868"/>
            <a:ext cx="1450330"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1/ Les formations</a:t>
            </a:r>
          </a:p>
        </p:txBody>
      </p:sp>
      <p:sp>
        <p:nvSpPr>
          <p:cNvPr id="28" name="TextBox 28"/>
          <p:cNvSpPr txBox="1"/>
          <p:nvPr/>
        </p:nvSpPr>
        <p:spPr>
          <a:xfrm>
            <a:off x="4324788" y="1254097"/>
            <a:ext cx="1870472"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2/ Les langues parlées</a:t>
            </a:r>
          </a:p>
        </p:txBody>
      </p:sp>
      <p:sp>
        <p:nvSpPr>
          <p:cNvPr id="29" name="TextBox 29"/>
          <p:cNvSpPr txBox="1"/>
          <p:nvPr/>
        </p:nvSpPr>
        <p:spPr>
          <a:xfrm>
            <a:off x="884455" y="1753038"/>
            <a:ext cx="1602135"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3/ La présentation </a:t>
            </a:r>
          </a:p>
        </p:txBody>
      </p:sp>
      <p:sp>
        <p:nvSpPr>
          <p:cNvPr id="30" name="TextBox 30"/>
          <p:cNvSpPr txBox="1"/>
          <p:nvPr/>
        </p:nvSpPr>
        <p:spPr>
          <a:xfrm>
            <a:off x="4324788" y="1749267"/>
            <a:ext cx="1879253"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4/ Son nom et prénom</a:t>
            </a:r>
          </a:p>
        </p:txBody>
      </p:sp>
      <p:sp>
        <p:nvSpPr>
          <p:cNvPr id="31" name="TextBox 31"/>
          <p:cNvSpPr txBox="1"/>
          <p:nvPr/>
        </p:nvSpPr>
        <p:spPr>
          <a:xfrm>
            <a:off x="892487" y="2243505"/>
            <a:ext cx="1612255"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5/ La photographie</a:t>
            </a:r>
          </a:p>
        </p:txBody>
      </p:sp>
      <p:sp>
        <p:nvSpPr>
          <p:cNvPr id="32" name="TextBox 32"/>
          <p:cNvSpPr txBox="1"/>
          <p:nvPr/>
        </p:nvSpPr>
        <p:spPr>
          <a:xfrm>
            <a:off x="4350372" y="2290090"/>
            <a:ext cx="1655415"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6/ Les compétences</a:t>
            </a:r>
          </a:p>
        </p:txBody>
      </p:sp>
      <p:sp>
        <p:nvSpPr>
          <p:cNvPr id="33" name="TextBox 33"/>
          <p:cNvSpPr txBox="1"/>
          <p:nvPr/>
        </p:nvSpPr>
        <p:spPr>
          <a:xfrm>
            <a:off x="915630" y="2743251"/>
            <a:ext cx="1143595"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7/ Les Loisirs</a:t>
            </a:r>
          </a:p>
        </p:txBody>
      </p:sp>
      <p:sp>
        <p:nvSpPr>
          <p:cNvPr id="34" name="TextBox 34"/>
          <p:cNvSpPr txBox="1"/>
          <p:nvPr/>
        </p:nvSpPr>
        <p:spPr>
          <a:xfrm>
            <a:off x="3014937" y="2789835"/>
            <a:ext cx="1538436"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8/ Les expériences</a:t>
            </a:r>
          </a:p>
        </p:txBody>
      </p:sp>
      <p:sp>
        <p:nvSpPr>
          <p:cNvPr id="35" name="TextBox 35"/>
          <p:cNvSpPr txBox="1"/>
          <p:nvPr/>
        </p:nvSpPr>
        <p:spPr>
          <a:xfrm>
            <a:off x="5514850" y="2827935"/>
            <a:ext cx="1642467" cy="356870"/>
          </a:xfrm>
          <a:prstGeom prst="rect">
            <a:avLst/>
          </a:prstGeom>
        </p:spPr>
        <p:txBody>
          <a:bodyPr lIns="0" tIns="0" rIns="0" bIns="0" rtlCol="0" anchor="t">
            <a:spAutoFit/>
          </a:bodyPr>
          <a:lstStyle/>
          <a:p>
            <a:pPr algn="ctr">
              <a:lnSpc>
                <a:spcPts val="3249"/>
              </a:lnSpc>
            </a:pPr>
            <a:r>
              <a:rPr lang="en-US" sz="1299">
                <a:solidFill>
                  <a:srgbClr val="C2415C"/>
                </a:solidFill>
                <a:latin typeface="Playwrite FR Moderne"/>
                <a:ea typeface="Playwrite FR Moderne"/>
                <a:cs typeface="Playwrite FR Moderne"/>
                <a:sym typeface="Playwrite FR Moderne"/>
              </a:rPr>
              <a:t>9/ Les coordonnées</a:t>
            </a:r>
          </a:p>
        </p:txBody>
      </p:sp>
      <p:grpSp>
        <p:nvGrpSpPr>
          <p:cNvPr id="36" name="Group 36"/>
          <p:cNvGrpSpPr/>
          <p:nvPr/>
        </p:nvGrpSpPr>
        <p:grpSpPr>
          <a:xfrm>
            <a:off x="808762" y="6392312"/>
            <a:ext cx="467916" cy="467916"/>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38" name="TextBox 38"/>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39" name="Group 39"/>
          <p:cNvGrpSpPr/>
          <p:nvPr/>
        </p:nvGrpSpPr>
        <p:grpSpPr>
          <a:xfrm>
            <a:off x="915630" y="7608285"/>
            <a:ext cx="467916" cy="467916"/>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41" name="TextBox 41"/>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42" name="Group 42"/>
          <p:cNvGrpSpPr/>
          <p:nvPr/>
        </p:nvGrpSpPr>
        <p:grpSpPr>
          <a:xfrm>
            <a:off x="860603" y="8452673"/>
            <a:ext cx="467916" cy="467916"/>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44" name="TextBox 44"/>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45" name="Group 45"/>
          <p:cNvGrpSpPr/>
          <p:nvPr/>
        </p:nvGrpSpPr>
        <p:grpSpPr>
          <a:xfrm>
            <a:off x="860603" y="9301589"/>
            <a:ext cx="467916" cy="467916"/>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47" name="TextBox 47"/>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48" name="Group 48"/>
          <p:cNvGrpSpPr/>
          <p:nvPr/>
        </p:nvGrpSpPr>
        <p:grpSpPr>
          <a:xfrm>
            <a:off x="5818810" y="9400759"/>
            <a:ext cx="467916" cy="467916"/>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50" name="TextBox 50"/>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51" name="Group 51"/>
          <p:cNvGrpSpPr/>
          <p:nvPr/>
        </p:nvGrpSpPr>
        <p:grpSpPr>
          <a:xfrm>
            <a:off x="5818810" y="7874137"/>
            <a:ext cx="467916" cy="467916"/>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53" name="TextBox 53"/>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54" name="Group 54"/>
          <p:cNvGrpSpPr/>
          <p:nvPr/>
        </p:nvGrpSpPr>
        <p:grpSpPr>
          <a:xfrm>
            <a:off x="6446502" y="6693650"/>
            <a:ext cx="467916" cy="467916"/>
            <a:chOff x="0" y="0"/>
            <a:chExt cx="812800" cy="812800"/>
          </a:xfrm>
        </p:grpSpPr>
        <p:sp>
          <p:nvSpPr>
            <p:cNvPr id="55" name="Freeform 5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56" name="TextBox 56"/>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grpSp>
        <p:nvGrpSpPr>
          <p:cNvPr id="57" name="Group 57"/>
          <p:cNvGrpSpPr/>
          <p:nvPr/>
        </p:nvGrpSpPr>
        <p:grpSpPr>
          <a:xfrm>
            <a:off x="6336084" y="5024138"/>
            <a:ext cx="467916" cy="467916"/>
            <a:chOff x="0" y="0"/>
            <a:chExt cx="812800" cy="812800"/>
          </a:xfrm>
        </p:grpSpPr>
        <p:sp>
          <p:nvSpPr>
            <p:cNvPr id="58" name="Freeform 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C2415C"/>
              </a:solidFill>
              <a:prstDash val="solid"/>
              <a:miter/>
            </a:ln>
          </p:spPr>
        </p:sp>
        <p:sp>
          <p:nvSpPr>
            <p:cNvPr id="59" name="TextBox 59"/>
            <p:cNvSpPr txBox="1"/>
            <p:nvPr/>
          </p:nvSpPr>
          <p:spPr>
            <a:xfrm>
              <a:off x="76200" y="66675"/>
              <a:ext cx="660400" cy="669925"/>
            </a:xfrm>
            <a:prstGeom prst="rect">
              <a:avLst/>
            </a:prstGeom>
          </p:spPr>
          <p:txBody>
            <a:bodyPr lIns="50800" tIns="50800" rIns="50800" bIns="50800" rtlCol="0" anchor="ctr"/>
            <a:lstStyle/>
            <a:p>
              <a:pPr algn="ctr">
                <a:lnSpc>
                  <a:spcPts val="1468"/>
                </a:lnSpc>
              </a:pPr>
              <a:endParaRPr/>
            </a:p>
          </p:txBody>
        </p:sp>
      </p:grpSp>
      <p:sp>
        <p:nvSpPr>
          <p:cNvPr id="60" name="Espace réservé du pied de page 59">
            <a:extLst>
              <a:ext uri="{FF2B5EF4-FFF2-40B4-BE49-F238E27FC236}">
                <a16:creationId xmlns:a16="http://schemas.microsoft.com/office/drawing/2014/main" id="{3383D175-CD3A-E9E0-7C7D-17BDDF570508}"/>
              </a:ext>
            </a:extLst>
          </p:cNvPr>
          <p:cNvSpPr>
            <a:spLocks noGrp="1"/>
          </p:cNvSpPr>
          <p:nvPr>
            <p:ph type="ftr" sz="quarter" idx="11"/>
          </p:nvPr>
        </p:nvSpPr>
        <p:spPr>
          <a:xfrm>
            <a:off x="2336307" y="10339838"/>
            <a:ext cx="2895600" cy="365125"/>
          </a:xfrm>
        </p:spPr>
        <p:txBody>
          <a:bodyPr/>
          <a:lstStyle/>
          <a:p>
            <a:r>
              <a:rPr lang="en-US" dirty="0"/>
              <a:t>https://mimiclass.fr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05449" y="7668180"/>
            <a:ext cx="478867" cy="517440"/>
          </a:xfrm>
          <a:custGeom>
            <a:avLst/>
            <a:gdLst/>
            <a:ahLst/>
            <a:cxnLst/>
            <a:rect l="l" t="t" r="r" b="b"/>
            <a:pathLst>
              <a:path w="478867" h="517440">
                <a:moveTo>
                  <a:pt x="0" y="0"/>
                </a:moveTo>
                <a:lnTo>
                  <a:pt x="478867" y="0"/>
                </a:lnTo>
                <a:lnTo>
                  <a:pt x="478867" y="517440"/>
                </a:lnTo>
                <a:lnTo>
                  <a:pt x="0" y="5174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43048" y="138546"/>
            <a:ext cx="775192" cy="710358"/>
          </a:xfrm>
          <a:custGeom>
            <a:avLst/>
            <a:gdLst/>
            <a:ahLst/>
            <a:cxnLst/>
            <a:rect l="l" t="t" r="r" b="b"/>
            <a:pathLst>
              <a:path w="775192" h="710358">
                <a:moveTo>
                  <a:pt x="0" y="0"/>
                </a:moveTo>
                <a:lnTo>
                  <a:pt x="775193" y="0"/>
                </a:lnTo>
                <a:lnTo>
                  <a:pt x="775193" y="710358"/>
                </a:lnTo>
                <a:lnTo>
                  <a:pt x="0" y="7103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05449" y="3615384"/>
            <a:ext cx="483752" cy="541881"/>
          </a:xfrm>
          <a:custGeom>
            <a:avLst/>
            <a:gdLst/>
            <a:ahLst/>
            <a:cxnLst/>
            <a:rect l="l" t="t" r="r" b="b"/>
            <a:pathLst>
              <a:path w="483752" h="541881">
                <a:moveTo>
                  <a:pt x="0" y="0"/>
                </a:moveTo>
                <a:lnTo>
                  <a:pt x="483752" y="0"/>
                </a:lnTo>
                <a:lnTo>
                  <a:pt x="483752" y="541881"/>
                </a:lnTo>
                <a:lnTo>
                  <a:pt x="0" y="5418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p:nvPr/>
        </p:nvGrpSpPr>
        <p:grpSpPr>
          <a:xfrm>
            <a:off x="857603" y="1408615"/>
            <a:ext cx="6337897" cy="1559069"/>
            <a:chOff x="0" y="0"/>
            <a:chExt cx="1345991" cy="331102"/>
          </a:xfrm>
        </p:grpSpPr>
        <p:sp>
          <p:nvSpPr>
            <p:cNvPr id="6" name="Freeform 6"/>
            <p:cNvSpPr/>
            <p:nvPr/>
          </p:nvSpPr>
          <p:spPr>
            <a:xfrm>
              <a:off x="0" y="0"/>
              <a:ext cx="1345991" cy="331102"/>
            </a:xfrm>
            <a:custGeom>
              <a:avLst/>
              <a:gdLst/>
              <a:ahLst/>
              <a:cxnLst/>
              <a:rect l="l" t="t" r="r" b="b"/>
              <a:pathLst>
                <a:path w="1345991" h="331102">
                  <a:moveTo>
                    <a:pt x="4886" y="0"/>
                  </a:moveTo>
                  <a:lnTo>
                    <a:pt x="1341104" y="0"/>
                  </a:lnTo>
                  <a:cubicBezTo>
                    <a:pt x="1342400" y="0"/>
                    <a:pt x="1343643" y="515"/>
                    <a:pt x="1344559" y="1431"/>
                  </a:cubicBezTo>
                  <a:cubicBezTo>
                    <a:pt x="1345476" y="2347"/>
                    <a:pt x="1345991" y="3590"/>
                    <a:pt x="1345991" y="4886"/>
                  </a:cubicBezTo>
                  <a:lnTo>
                    <a:pt x="1345991" y="326216"/>
                  </a:lnTo>
                  <a:cubicBezTo>
                    <a:pt x="1345991" y="328915"/>
                    <a:pt x="1343803" y="331102"/>
                    <a:pt x="1341104" y="331102"/>
                  </a:cubicBezTo>
                  <a:lnTo>
                    <a:pt x="4886" y="331102"/>
                  </a:lnTo>
                  <a:cubicBezTo>
                    <a:pt x="3590" y="331102"/>
                    <a:pt x="2347" y="330588"/>
                    <a:pt x="1431" y="329671"/>
                  </a:cubicBezTo>
                  <a:cubicBezTo>
                    <a:pt x="515" y="328755"/>
                    <a:pt x="0" y="327512"/>
                    <a:pt x="0" y="326216"/>
                  </a:cubicBezTo>
                  <a:lnTo>
                    <a:pt x="0" y="4886"/>
                  </a:lnTo>
                  <a:cubicBezTo>
                    <a:pt x="0" y="3590"/>
                    <a:pt x="515" y="2347"/>
                    <a:pt x="1431" y="1431"/>
                  </a:cubicBezTo>
                  <a:cubicBezTo>
                    <a:pt x="2347" y="515"/>
                    <a:pt x="3590" y="0"/>
                    <a:pt x="4886" y="0"/>
                  </a:cubicBezTo>
                  <a:close/>
                </a:path>
              </a:pathLst>
            </a:custGeom>
            <a:solidFill>
              <a:srgbClr val="FFFFFF"/>
            </a:solidFill>
            <a:ln w="38100" cap="sq">
              <a:solidFill>
                <a:srgbClr val="FAB32B"/>
              </a:solidFill>
              <a:prstDash val="solid"/>
              <a:miter/>
            </a:ln>
          </p:spPr>
        </p:sp>
        <p:sp>
          <p:nvSpPr>
            <p:cNvPr id="7" name="TextBox 7"/>
            <p:cNvSpPr txBox="1"/>
            <p:nvPr/>
          </p:nvSpPr>
          <p:spPr>
            <a:xfrm>
              <a:off x="0" y="-9525"/>
              <a:ext cx="1345991" cy="340627"/>
            </a:xfrm>
            <a:prstGeom prst="rect">
              <a:avLst/>
            </a:prstGeom>
          </p:spPr>
          <p:txBody>
            <a:bodyPr lIns="50800" tIns="50800" rIns="50800" bIns="50800" rtlCol="0" anchor="ctr"/>
            <a:lstStyle/>
            <a:p>
              <a:pPr algn="ctr">
                <a:lnSpc>
                  <a:spcPts val="1468"/>
                </a:lnSpc>
              </a:pPr>
              <a:endParaRPr lang="fr-FR" dirty="0"/>
            </a:p>
          </p:txBody>
        </p:sp>
      </p:grpSp>
      <p:sp>
        <p:nvSpPr>
          <p:cNvPr id="8" name="Freeform 8"/>
          <p:cNvSpPr/>
          <p:nvPr/>
        </p:nvSpPr>
        <p:spPr>
          <a:xfrm>
            <a:off x="387875" y="1086257"/>
            <a:ext cx="776322" cy="789146"/>
          </a:xfrm>
          <a:custGeom>
            <a:avLst/>
            <a:gdLst/>
            <a:ahLst/>
            <a:cxnLst/>
            <a:rect l="l" t="t" r="r" b="b"/>
            <a:pathLst>
              <a:path w="776322" h="789146">
                <a:moveTo>
                  <a:pt x="0" y="0"/>
                </a:moveTo>
                <a:lnTo>
                  <a:pt x="776323" y="0"/>
                </a:lnTo>
                <a:lnTo>
                  <a:pt x="776323" y="789146"/>
                </a:lnTo>
                <a:lnTo>
                  <a:pt x="0" y="789146"/>
                </a:lnTo>
                <a:lnTo>
                  <a:pt x="0" y="0"/>
                </a:lnTo>
                <a:close/>
              </a:path>
            </a:pathLst>
          </a:custGeom>
          <a:blipFill>
            <a:blip r:embed="rId8"/>
            <a:stretch>
              <a:fillRect/>
            </a:stretch>
          </a:blipFill>
        </p:spPr>
      </p:sp>
      <p:sp>
        <p:nvSpPr>
          <p:cNvPr id="9" name="TextBox 9"/>
          <p:cNvSpPr txBox="1"/>
          <p:nvPr/>
        </p:nvSpPr>
        <p:spPr>
          <a:xfrm>
            <a:off x="1117633" y="-49659"/>
            <a:ext cx="1313231" cy="809627"/>
          </a:xfrm>
          <a:prstGeom prst="rect">
            <a:avLst/>
          </a:prstGeom>
        </p:spPr>
        <p:txBody>
          <a:bodyPr lIns="0" tIns="0" rIns="0" bIns="0" rtlCol="0" anchor="t">
            <a:spAutoFit/>
          </a:bodyPr>
          <a:lstStyle/>
          <a:p>
            <a:pPr algn="l">
              <a:lnSpc>
                <a:spcPts val="7499"/>
              </a:lnSpc>
            </a:pPr>
            <a:r>
              <a:rPr lang="en-US" sz="2999" u="sng">
                <a:solidFill>
                  <a:srgbClr val="000000"/>
                </a:solidFill>
                <a:latin typeface="Railey"/>
                <a:ea typeface="Railey"/>
                <a:cs typeface="Railey"/>
                <a:sym typeface="Railey"/>
              </a:rPr>
              <a:t>Rédiger</a:t>
            </a:r>
          </a:p>
        </p:txBody>
      </p:sp>
      <p:sp>
        <p:nvSpPr>
          <p:cNvPr id="10" name="TextBox 10"/>
          <p:cNvSpPr txBox="1"/>
          <p:nvPr/>
        </p:nvSpPr>
        <p:spPr>
          <a:xfrm>
            <a:off x="1026758" y="3595688"/>
            <a:ext cx="4276335" cy="446276"/>
          </a:xfrm>
          <a:prstGeom prst="rect">
            <a:avLst/>
          </a:prstGeom>
        </p:spPr>
        <p:txBody>
          <a:bodyPr lIns="0" tIns="0" rIns="0" bIns="0" rtlCol="0" anchor="t">
            <a:spAutoFit/>
          </a:bodyPr>
          <a:lstStyle/>
          <a:p>
            <a:pPr algn="just">
              <a:lnSpc>
                <a:spcPts val="4000"/>
              </a:lnSpc>
            </a:pPr>
            <a:r>
              <a:rPr lang="fr-FR" sz="1600" dirty="0">
                <a:solidFill>
                  <a:srgbClr val="000000"/>
                </a:solidFill>
                <a:latin typeface="Playwrite BR"/>
                <a:ea typeface="Playwrite BR"/>
                <a:cs typeface="Playwrite BR"/>
                <a:sym typeface="Playwrite BR"/>
              </a:rPr>
              <a:t>Choisir les différentes parties</a:t>
            </a:r>
          </a:p>
        </p:txBody>
      </p:sp>
      <p:sp>
        <p:nvSpPr>
          <p:cNvPr id="11" name="TextBox 11"/>
          <p:cNvSpPr txBox="1"/>
          <p:nvPr/>
        </p:nvSpPr>
        <p:spPr>
          <a:xfrm>
            <a:off x="607350" y="4176315"/>
            <a:ext cx="6135886" cy="2929890"/>
          </a:xfrm>
          <a:prstGeom prst="rect">
            <a:avLst/>
          </a:prstGeom>
        </p:spPr>
        <p:txBody>
          <a:bodyPr lIns="0" tIns="0" rIns="0" bIns="0" rtlCol="0" anchor="t">
            <a:spAutoFit/>
          </a:bodyPr>
          <a:lstStyle/>
          <a:p>
            <a:pPr algn="l">
              <a:lnSpc>
                <a:spcPts val="2339"/>
              </a:lnSpc>
            </a:pPr>
            <a:r>
              <a:rPr lang="fr-FR" sz="1299" dirty="0">
                <a:solidFill>
                  <a:srgbClr val="000000"/>
                </a:solidFill>
                <a:latin typeface="Playwrite FR Moderne"/>
                <a:ea typeface="Playwrite FR Moderne"/>
                <a:cs typeface="Playwrite FR Moderne"/>
                <a:sym typeface="Playwrite FR Moderne"/>
              </a:rPr>
              <a:t>Un CV est organisé en parties bien séparées. On y trouve le plus souvent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Le ..................... et le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Les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La ........................... (pas obligatoire)</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Ses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Ses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Les langues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Un texte de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Ses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Ses .....................................</a:t>
            </a:r>
          </a:p>
        </p:txBody>
      </p:sp>
      <p:sp>
        <p:nvSpPr>
          <p:cNvPr id="12" name="TextBox 12"/>
          <p:cNvSpPr txBox="1"/>
          <p:nvPr/>
        </p:nvSpPr>
        <p:spPr>
          <a:xfrm>
            <a:off x="1117633" y="7581461"/>
            <a:ext cx="4914994" cy="478977"/>
          </a:xfrm>
          <a:prstGeom prst="rect">
            <a:avLst/>
          </a:prstGeom>
        </p:spPr>
        <p:txBody>
          <a:bodyPr lIns="0" tIns="0" rIns="0" bIns="0" rtlCol="0" anchor="t">
            <a:spAutoFit/>
          </a:bodyPr>
          <a:lstStyle/>
          <a:p>
            <a:pPr algn="just">
              <a:lnSpc>
                <a:spcPts val="4250"/>
              </a:lnSpc>
            </a:pPr>
            <a:r>
              <a:rPr lang="fr-FR" sz="1700" dirty="0">
                <a:solidFill>
                  <a:srgbClr val="000000"/>
                </a:solidFill>
                <a:latin typeface="Playwrite BR"/>
                <a:ea typeface="Playwrite BR"/>
                <a:cs typeface="Playwrite BR"/>
                <a:sym typeface="Playwrite BR"/>
              </a:rPr>
              <a:t>Classer les informations</a:t>
            </a:r>
          </a:p>
        </p:txBody>
      </p:sp>
      <p:sp>
        <p:nvSpPr>
          <p:cNvPr id="13" name="TextBox 13"/>
          <p:cNvSpPr txBox="1"/>
          <p:nvPr/>
        </p:nvSpPr>
        <p:spPr>
          <a:xfrm>
            <a:off x="625521" y="8204670"/>
            <a:ext cx="6594862" cy="862965"/>
          </a:xfrm>
          <a:prstGeom prst="rect">
            <a:avLst/>
          </a:prstGeom>
        </p:spPr>
        <p:txBody>
          <a:bodyPr lIns="0" tIns="0" rIns="0" bIns="0" rtlCol="0" anchor="t">
            <a:spAutoFit/>
          </a:bodyPr>
          <a:lstStyle/>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Mettre les informations les plus récentes en .............................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Regrouper les informations dans les bonnes .......................... .</a:t>
            </a:r>
          </a:p>
          <a:p>
            <a:pPr marL="280669" lvl="1" indent="-140335" algn="l">
              <a:lnSpc>
                <a:spcPts val="2339"/>
              </a:lnSpc>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clair et ............................ .</a:t>
            </a:r>
          </a:p>
        </p:txBody>
      </p:sp>
      <p:sp>
        <p:nvSpPr>
          <p:cNvPr id="14" name="TextBox 14"/>
          <p:cNvSpPr txBox="1"/>
          <p:nvPr/>
        </p:nvSpPr>
        <p:spPr>
          <a:xfrm>
            <a:off x="1018241" y="1570929"/>
            <a:ext cx="6020901" cy="1158240"/>
          </a:xfrm>
          <a:prstGeom prst="rect">
            <a:avLst/>
          </a:prstGeom>
        </p:spPr>
        <p:txBody>
          <a:bodyPr lIns="0" tIns="0" rIns="0" bIns="0" rtlCol="0" anchor="t">
            <a:spAutoFit/>
          </a:bodyPr>
          <a:lstStyle/>
          <a:p>
            <a:pPr algn="just">
              <a:lnSpc>
                <a:spcPts val="2339"/>
              </a:lnSpc>
            </a:pPr>
            <a:r>
              <a:rPr lang="fr-FR" sz="1299" dirty="0">
                <a:solidFill>
                  <a:srgbClr val="000000"/>
                </a:solidFill>
                <a:latin typeface="Playwrite FR Moderne"/>
                <a:ea typeface="Playwrite FR Moderne"/>
                <a:cs typeface="Playwrite FR Moderne"/>
                <a:sym typeface="Playwrite FR Moderne"/>
              </a:rPr>
              <a:t>Un CV est l’abréviation de ................................ ........................, qui, en latin, signifie “déroulement de la vie”. </a:t>
            </a:r>
          </a:p>
          <a:p>
            <a:pPr algn="just">
              <a:lnSpc>
                <a:spcPts val="2339"/>
              </a:lnSpc>
            </a:pPr>
            <a:r>
              <a:rPr lang="fr-FR" sz="1299" dirty="0">
                <a:solidFill>
                  <a:srgbClr val="000000"/>
                </a:solidFill>
                <a:latin typeface="Playwrite FR Moderne"/>
                <a:ea typeface="Playwrite FR Moderne"/>
                <a:cs typeface="Playwrite FR Moderne"/>
                <a:sym typeface="Playwrite FR Moderne"/>
              </a:rPr>
              <a:t>C’est une sorte de carte d’........................... professionnelle.</a:t>
            </a:r>
          </a:p>
          <a:p>
            <a:pPr algn="just">
              <a:lnSpc>
                <a:spcPts val="2339"/>
              </a:lnSpc>
            </a:pPr>
            <a:r>
              <a:rPr lang="fr-FR" sz="1299" dirty="0">
                <a:solidFill>
                  <a:srgbClr val="000000"/>
                </a:solidFill>
                <a:latin typeface="Playwrite FR Moderne"/>
                <a:ea typeface="Playwrite FR Moderne"/>
                <a:cs typeface="Playwrite FR Moderne"/>
                <a:sym typeface="Playwrite FR Moderne"/>
              </a:rPr>
              <a:t>Le CV présente le ............................ d’une personne.</a:t>
            </a:r>
          </a:p>
        </p:txBody>
      </p:sp>
      <p:sp>
        <p:nvSpPr>
          <p:cNvPr id="15" name="Espace réservé du pied de page 14">
            <a:extLst>
              <a:ext uri="{FF2B5EF4-FFF2-40B4-BE49-F238E27FC236}">
                <a16:creationId xmlns:a16="http://schemas.microsoft.com/office/drawing/2014/main" id="{1C23B9F6-EC10-48A8-8410-115AE56088D6}"/>
              </a:ext>
            </a:extLst>
          </p:cNvPr>
          <p:cNvSpPr>
            <a:spLocks noGrp="1"/>
          </p:cNvSpPr>
          <p:nvPr>
            <p:ph type="ftr" sz="quarter" idx="11"/>
          </p:nvPr>
        </p:nvSpPr>
        <p:spPr>
          <a:xfrm>
            <a:off x="2227493" y="10304581"/>
            <a:ext cx="2895600" cy="365125"/>
          </a:xfrm>
        </p:spPr>
        <p:txBody>
          <a:bodyPr/>
          <a:lstStyle/>
          <a:p>
            <a:r>
              <a:rPr lang="en-US" dirty="0"/>
              <a:t>https://mimiclass.fr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04829" y="2483136"/>
            <a:ext cx="496000" cy="564803"/>
          </a:xfrm>
          <a:custGeom>
            <a:avLst/>
            <a:gdLst/>
            <a:ahLst/>
            <a:cxnLst/>
            <a:rect l="l" t="t" r="r" b="b"/>
            <a:pathLst>
              <a:path w="496000" h="564803">
                <a:moveTo>
                  <a:pt x="0" y="0"/>
                </a:moveTo>
                <a:lnTo>
                  <a:pt x="496000" y="0"/>
                </a:lnTo>
                <a:lnTo>
                  <a:pt x="496000" y="564804"/>
                </a:lnTo>
                <a:lnTo>
                  <a:pt x="0" y="5648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787939" y="4539705"/>
            <a:ext cx="1476716" cy="935760"/>
          </a:xfrm>
          <a:custGeom>
            <a:avLst/>
            <a:gdLst/>
            <a:ahLst/>
            <a:cxnLst/>
            <a:rect l="l" t="t" r="r" b="b"/>
            <a:pathLst>
              <a:path w="1476716" h="935760">
                <a:moveTo>
                  <a:pt x="0" y="0"/>
                </a:moveTo>
                <a:lnTo>
                  <a:pt x="1476716" y="0"/>
                </a:lnTo>
                <a:lnTo>
                  <a:pt x="1476716" y="935760"/>
                </a:lnTo>
                <a:lnTo>
                  <a:pt x="0" y="9357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645644" y="5767321"/>
            <a:ext cx="6337897" cy="1499843"/>
            <a:chOff x="0" y="0"/>
            <a:chExt cx="1345991" cy="318524"/>
          </a:xfrm>
        </p:grpSpPr>
        <p:sp>
          <p:nvSpPr>
            <p:cNvPr id="5" name="Freeform 5"/>
            <p:cNvSpPr/>
            <p:nvPr/>
          </p:nvSpPr>
          <p:spPr>
            <a:xfrm>
              <a:off x="0" y="0"/>
              <a:ext cx="1345991" cy="318524"/>
            </a:xfrm>
            <a:custGeom>
              <a:avLst/>
              <a:gdLst/>
              <a:ahLst/>
              <a:cxnLst/>
              <a:rect l="l" t="t" r="r" b="b"/>
              <a:pathLst>
                <a:path w="1345991" h="318524">
                  <a:moveTo>
                    <a:pt x="4886" y="0"/>
                  </a:moveTo>
                  <a:lnTo>
                    <a:pt x="1341104" y="0"/>
                  </a:lnTo>
                  <a:cubicBezTo>
                    <a:pt x="1342400" y="0"/>
                    <a:pt x="1343643" y="515"/>
                    <a:pt x="1344559" y="1431"/>
                  </a:cubicBezTo>
                  <a:cubicBezTo>
                    <a:pt x="1345476" y="2347"/>
                    <a:pt x="1345991" y="3590"/>
                    <a:pt x="1345991" y="4886"/>
                  </a:cubicBezTo>
                  <a:lnTo>
                    <a:pt x="1345991" y="313638"/>
                  </a:lnTo>
                  <a:cubicBezTo>
                    <a:pt x="1345991" y="314934"/>
                    <a:pt x="1345476" y="316177"/>
                    <a:pt x="1344559" y="317093"/>
                  </a:cubicBezTo>
                  <a:cubicBezTo>
                    <a:pt x="1343643" y="318010"/>
                    <a:pt x="1342400" y="318524"/>
                    <a:pt x="1341104" y="318524"/>
                  </a:cubicBezTo>
                  <a:lnTo>
                    <a:pt x="4886" y="318524"/>
                  </a:lnTo>
                  <a:cubicBezTo>
                    <a:pt x="3590" y="318524"/>
                    <a:pt x="2347" y="318010"/>
                    <a:pt x="1431" y="317093"/>
                  </a:cubicBezTo>
                  <a:cubicBezTo>
                    <a:pt x="515" y="316177"/>
                    <a:pt x="0" y="314934"/>
                    <a:pt x="0" y="313638"/>
                  </a:cubicBezTo>
                  <a:lnTo>
                    <a:pt x="0" y="4886"/>
                  </a:lnTo>
                  <a:cubicBezTo>
                    <a:pt x="0" y="3590"/>
                    <a:pt x="515" y="2347"/>
                    <a:pt x="1431" y="1431"/>
                  </a:cubicBezTo>
                  <a:cubicBezTo>
                    <a:pt x="2347" y="515"/>
                    <a:pt x="3590" y="0"/>
                    <a:pt x="4886" y="0"/>
                  </a:cubicBezTo>
                  <a:close/>
                </a:path>
              </a:pathLst>
            </a:custGeom>
            <a:solidFill>
              <a:srgbClr val="FFFFFF"/>
            </a:solidFill>
            <a:ln w="38100" cap="sq">
              <a:solidFill>
                <a:srgbClr val="E52687"/>
              </a:solidFill>
              <a:prstDash val="solid"/>
              <a:miter/>
            </a:ln>
          </p:spPr>
        </p:sp>
        <p:sp>
          <p:nvSpPr>
            <p:cNvPr id="6" name="TextBox 6"/>
            <p:cNvSpPr txBox="1"/>
            <p:nvPr/>
          </p:nvSpPr>
          <p:spPr>
            <a:xfrm>
              <a:off x="0" y="-9525"/>
              <a:ext cx="1345991" cy="328049"/>
            </a:xfrm>
            <a:prstGeom prst="rect">
              <a:avLst/>
            </a:prstGeom>
          </p:spPr>
          <p:txBody>
            <a:bodyPr lIns="50800" tIns="50800" rIns="50800" bIns="50800" rtlCol="0" anchor="ctr"/>
            <a:lstStyle/>
            <a:p>
              <a:pPr algn="ctr">
                <a:lnSpc>
                  <a:spcPts val="1468"/>
                </a:lnSpc>
              </a:pPr>
              <a:endParaRPr lang="fr-FR" dirty="0"/>
            </a:p>
          </p:txBody>
        </p:sp>
      </p:grpSp>
      <p:sp>
        <p:nvSpPr>
          <p:cNvPr id="7" name="Freeform 7"/>
          <p:cNvSpPr/>
          <p:nvPr/>
        </p:nvSpPr>
        <p:spPr>
          <a:xfrm>
            <a:off x="504829" y="424579"/>
            <a:ext cx="499171" cy="528986"/>
          </a:xfrm>
          <a:custGeom>
            <a:avLst/>
            <a:gdLst/>
            <a:ahLst/>
            <a:cxnLst/>
            <a:rect l="l" t="t" r="r" b="b"/>
            <a:pathLst>
              <a:path w="499171" h="528986">
                <a:moveTo>
                  <a:pt x="0" y="0"/>
                </a:moveTo>
                <a:lnTo>
                  <a:pt x="499171" y="0"/>
                </a:lnTo>
                <a:lnTo>
                  <a:pt x="499171" y="528986"/>
                </a:lnTo>
                <a:lnTo>
                  <a:pt x="0" y="5289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1068800" y="343633"/>
            <a:ext cx="4914994" cy="478977"/>
          </a:xfrm>
          <a:prstGeom prst="rect">
            <a:avLst/>
          </a:prstGeom>
        </p:spPr>
        <p:txBody>
          <a:bodyPr lIns="0" tIns="0" rIns="0" bIns="0" rtlCol="0" anchor="t">
            <a:spAutoFit/>
          </a:bodyPr>
          <a:lstStyle/>
          <a:p>
            <a:pPr algn="just">
              <a:lnSpc>
                <a:spcPts val="4250"/>
              </a:lnSpc>
            </a:pPr>
            <a:r>
              <a:rPr lang="fr-FR" sz="1700" dirty="0">
                <a:solidFill>
                  <a:srgbClr val="000000"/>
                </a:solidFill>
                <a:latin typeface="Playwrite BR"/>
                <a:ea typeface="Playwrite BR"/>
                <a:cs typeface="Playwrite BR"/>
                <a:sym typeface="Playwrite BR"/>
              </a:rPr>
              <a:t>Soigner la présentation</a:t>
            </a:r>
          </a:p>
        </p:txBody>
      </p:sp>
      <p:sp>
        <p:nvSpPr>
          <p:cNvPr id="9" name="TextBox 9"/>
          <p:cNvSpPr txBox="1"/>
          <p:nvPr/>
        </p:nvSpPr>
        <p:spPr>
          <a:xfrm>
            <a:off x="645644" y="1042415"/>
            <a:ext cx="6594862" cy="862965"/>
          </a:xfrm>
          <a:prstGeom prst="rect">
            <a:avLst/>
          </a:prstGeom>
        </p:spPr>
        <p:txBody>
          <a:bodyPr lIns="0" tIns="0" rIns="0" bIns="0" rtlCol="0" anchor="t">
            <a:spAutoFit/>
          </a:bodyPr>
          <a:lstStyle/>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Un CV est toujours fait à l’......................................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Il doit tenir sur une seule .................................. .</a:t>
            </a:r>
          </a:p>
          <a:p>
            <a:pPr marL="280669" lvl="1" indent="-140335" algn="l">
              <a:lnSpc>
                <a:spcPts val="2339"/>
              </a:lnSpc>
              <a:buFont typeface="Arial"/>
              <a:buChar char="•"/>
            </a:pPr>
            <a:r>
              <a:rPr lang="fr-FR" sz="1299" dirty="0">
                <a:solidFill>
                  <a:srgbClr val="000000"/>
                </a:solidFill>
                <a:latin typeface="Playwrite FR Moderne"/>
                <a:ea typeface="Playwrite FR Moderne"/>
                <a:cs typeface="Playwrite FR Moderne"/>
                <a:sym typeface="Playwrite FR Moderne"/>
              </a:rPr>
              <a:t>Les titres doivent ressortir et être bien ........................... .</a:t>
            </a:r>
          </a:p>
        </p:txBody>
      </p:sp>
      <p:sp>
        <p:nvSpPr>
          <p:cNvPr id="10" name="TextBox 10"/>
          <p:cNvSpPr txBox="1"/>
          <p:nvPr/>
        </p:nvSpPr>
        <p:spPr>
          <a:xfrm>
            <a:off x="1068800" y="2420099"/>
            <a:ext cx="2261674" cy="478977"/>
          </a:xfrm>
          <a:prstGeom prst="rect">
            <a:avLst/>
          </a:prstGeom>
        </p:spPr>
        <p:txBody>
          <a:bodyPr lIns="0" tIns="0" rIns="0" bIns="0" rtlCol="0" anchor="t">
            <a:spAutoFit/>
          </a:bodyPr>
          <a:lstStyle/>
          <a:p>
            <a:pPr algn="just">
              <a:lnSpc>
                <a:spcPts val="4250"/>
              </a:lnSpc>
            </a:pPr>
            <a:r>
              <a:rPr lang="fr-FR" sz="1700" dirty="0">
                <a:solidFill>
                  <a:srgbClr val="000000"/>
                </a:solidFill>
                <a:latin typeface="Playwrite BR"/>
                <a:ea typeface="Playwrite BR"/>
                <a:cs typeface="Playwrite BR"/>
                <a:sym typeface="Playwrite BR"/>
              </a:rPr>
              <a:t>Se faire relire</a:t>
            </a:r>
          </a:p>
        </p:txBody>
      </p:sp>
      <p:sp>
        <p:nvSpPr>
          <p:cNvPr id="11" name="TextBox 11"/>
          <p:cNvSpPr txBox="1"/>
          <p:nvPr/>
        </p:nvSpPr>
        <p:spPr>
          <a:xfrm>
            <a:off x="645644" y="3133665"/>
            <a:ext cx="6594862" cy="567690"/>
          </a:xfrm>
          <a:prstGeom prst="rect">
            <a:avLst/>
          </a:prstGeom>
        </p:spPr>
        <p:txBody>
          <a:bodyPr lIns="0" tIns="0" rIns="0" bIns="0" rtlCol="0" anchor="t">
            <a:spAutoFit/>
          </a:bodyPr>
          <a:lstStyle/>
          <a:p>
            <a:pPr algn="l">
              <a:lnSpc>
                <a:spcPts val="2339"/>
              </a:lnSpc>
            </a:pPr>
            <a:r>
              <a:rPr lang="fr-FR" sz="1299" dirty="0">
                <a:solidFill>
                  <a:srgbClr val="000000"/>
                </a:solidFill>
                <a:latin typeface="Playwrite FR Moderne"/>
                <a:ea typeface="Playwrite FR Moderne"/>
                <a:cs typeface="Playwrite FR Moderne"/>
                <a:sym typeface="Playwrite FR Moderne"/>
              </a:rPr>
              <a:t>Fait relire ton CV avant de l'envoyer (orthographe, syntaxe) pour mettre toutes les chances de ton côté.</a:t>
            </a:r>
          </a:p>
        </p:txBody>
      </p:sp>
      <p:sp>
        <p:nvSpPr>
          <p:cNvPr id="12" name="TextBox 12"/>
          <p:cNvSpPr txBox="1"/>
          <p:nvPr/>
        </p:nvSpPr>
        <p:spPr>
          <a:xfrm>
            <a:off x="804142" y="5900022"/>
            <a:ext cx="6020901" cy="1158240"/>
          </a:xfrm>
          <a:prstGeom prst="rect">
            <a:avLst/>
          </a:prstGeom>
        </p:spPr>
        <p:txBody>
          <a:bodyPr lIns="0" tIns="0" rIns="0" bIns="0" rtlCol="0" anchor="t">
            <a:spAutoFit/>
          </a:bodyPr>
          <a:lstStyle/>
          <a:p>
            <a:pPr algn="ctr">
              <a:lnSpc>
                <a:spcPts val="2339"/>
              </a:lnSpc>
            </a:pPr>
            <a:r>
              <a:rPr lang="fr-FR" sz="1299" dirty="0">
                <a:solidFill>
                  <a:srgbClr val="000000"/>
                </a:solidFill>
                <a:latin typeface="Playwrite FR Moderne"/>
                <a:ea typeface="Playwrite FR Moderne"/>
                <a:cs typeface="Playwrite FR Moderne"/>
                <a:sym typeface="Playwrite FR Moderne"/>
              </a:rPr>
              <a:t>Plutôt que d'envoyer systématiquement un CV, il est important aussi de se déplacer directement dans l'entreprise souhaitée afin de le donner en main propre. En général, les employeurs ne demandent pas de CV pour un stage d’observation ou d’initiation en 4ème, mais cela peut arriver.</a:t>
            </a:r>
          </a:p>
        </p:txBody>
      </p:sp>
      <p:sp>
        <p:nvSpPr>
          <p:cNvPr id="13" name="Espace réservé du pied de page 12">
            <a:extLst>
              <a:ext uri="{FF2B5EF4-FFF2-40B4-BE49-F238E27FC236}">
                <a16:creationId xmlns:a16="http://schemas.microsoft.com/office/drawing/2014/main" id="{373F6FD2-06CA-8747-300A-994D0953118F}"/>
              </a:ext>
            </a:extLst>
          </p:cNvPr>
          <p:cNvSpPr>
            <a:spLocks noGrp="1"/>
          </p:cNvSpPr>
          <p:nvPr>
            <p:ph type="ftr" sz="quarter" idx="11"/>
          </p:nvPr>
        </p:nvSpPr>
        <p:spPr>
          <a:xfrm>
            <a:off x="2199637" y="10318229"/>
            <a:ext cx="2895600" cy="365125"/>
          </a:xfrm>
        </p:spPr>
        <p:txBody>
          <a:bodyPr/>
          <a:lstStyle/>
          <a:p>
            <a:r>
              <a:rPr lang="en-US" dirty="0"/>
              <a:t>https://mimiclass.fr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470559" y="258457"/>
            <a:ext cx="709697" cy="995085"/>
          </a:xfrm>
          <a:custGeom>
            <a:avLst/>
            <a:gdLst/>
            <a:ahLst/>
            <a:cxnLst/>
            <a:rect l="l" t="t" r="r" b="b"/>
            <a:pathLst>
              <a:path w="709697" h="995085">
                <a:moveTo>
                  <a:pt x="709698" y="0"/>
                </a:moveTo>
                <a:lnTo>
                  <a:pt x="0" y="0"/>
                </a:lnTo>
                <a:lnTo>
                  <a:pt x="0" y="995086"/>
                </a:lnTo>
                <a:lnTo>
                  <a:pt x="709698" y="995086"/>
                </a:lnTo>
                <a:lnTo>
                  <a:pt x="709698" y="0"/>
                </a:lnTo>
                <a:close/>
              </a:path>
            </a:pathLst>
          </a:custGeom>
          <a:blipFill>
            <a:blip r:embed="rId2"/>
            <a:stretch>
              <a:fillRect t="-4547" b="-4547"/>
            </a:stretch>
          </a:blipFill>
        </p:spPr>
      </p:sp>
      <p:grpSp>
        <p:nvGrpSpPr>
          <p:cNvPr id="3" name="Group 3"/>
          <p:cNvGrpSpPr/>
          <p:nvPr/>
        </p:nvGrpSpPr>
        <p:grpSpPr>
          <a:xfrm>
            <a:off x="708619" y="1924005"/>
            <a:ext cx="6095381" cy="8455790"/>
            <a:chOff x="0" y="0"/>
            <a:chExt cx="1294487" cy="1795771"/>
          </a:xfrm>
        </p:grpSpPr>
        <p:sp>
          <p:nvSpPr>
            <p:cNvPr id="4" name="Freeform 4"/>
            <p:cNvSpPr/>
            <p:nvPr/>
          </p:nvSpPr>
          <p:spPr>
            <a:xfrm>
              <a:off x="0" y="0"/>
              <a:ext cx="1294487" cy="1795771"/>
            </a:xfrm>
            <a:custGeom>
              <a:avLst/>
              <a:gdLst/>
              <a:ahLst/>
              <a:cxnLst/>
              <a:rect l="l" t="t" r="r" b="b"/>
              <a:pathLst>
                <a:path w="1294487" h="1795771">
                  <a:moveTo>
                    <a:pt x="5081" y="0"/>
                  </a:moveTo>
                  <a:lnTo>
                    <a:pt x="1289406" y="0"/>
                  </a:lnTo>
                  <a:cubicBezTo>
                    <a:pt x="1290754" y="0"/>
                    <a:pt x="1292046" y="535"/>
                    <a:pt x="1292999" y="1488"/>
                  </a:cubicBezTo>
                  <a:cubicBezTo>
                    <a:pt x="1293952" y="2441"/>
                    <a:pt x="1294487" y="3733"/>
                    <a:pt x="1294487" y="5081"/>
                  </a:cubicBezTo>
                  <a:lnTo>
                    <a:pt x="1294487" y="1790691"/>
                  </a:lnTo>
                  <a:cubicBezTo>
                    <a:pt x="1294487" y="1793497"/>
                    <a:pt x="1292212" y="1795771"/>
                    <a:pt x="1289406" y="1795771"/>
                  </a:cubicBezTo>
                  <a:lnTo>
                    <a:pt x="5081" y="1795771"/>
                  </a:lnTo>
                  <a:cubicBezTo>
                    <a:pt x="2275" y="1795771"/>
                    <a:pt x="0" y="1793497"/>
                    <a:pt x="0" y="1790691"/>
                  </a:cubicBezTo>
                  <a:lnTo>
                    <a:pt x="0" y="5081"/>
                  </a:lnTo>
                  <a:cubicBezTo>
                    <a:pt x="0" y="2275"/>
                    <a:pt x="2275" y="0"/>
                    <a:pt x="5081" y="0"/>
                  </a:cubicBezTo>
                  <a:close/>
                </a:path>
              </a:pathLst>
            </a:custGeom>
            <a:solidFill>
              <a:srgbClr val="FFFFFF"/>
            </a:solidFill>
            <a:ln w="9525" cap="sq">
              <a:solidFill>
                <a:srgbClr val="000000"/>
              </a:solidFill>
              <a:prstDash val="solid"/>
              <a:miter/>
            </a:ln>
          </p:spPr>
        </p:sp>
        <p:sp>
          <p:nvSpPr>
            <p:cNvPr id="5" name="TextBox 5"/>
            <p:cNvSpPr txBox="1"/>
            <p:nvPr/>
          </p:nvSpPr>
          <p:spPr>
            <a:xfrm>
              <a:off x="0" y="-9525"/>
              <a:ext cx="1294487" cy="1805296"/>
            </a:xfrm>
            <a:prstGeom prst="rect">
              <a:avLst/>
            </a:prstGeom>
          </p:spPr>
          <p:txBody>
            <a:bodyPr lIns="50800" tIns="50800" rIns="50800" bIns="50800" rtlCol="0" anchor="ctr"/>
            <a:lstStyle/>
            <a:p>
              <a:pPr algn="ctr">
                <a:lnSpc>
                  <a:spcPts val="1468"/>
                </a:lnSpc>
              </a:pPr>
              <a:endParaRPr/>
            </a:p>
          </p:txBody>
        </p:sp>
      </p:grpSp>
      <p:sp>
        <p:nvSpPr>
          <p:cNvPr id="6" name="Freeform 6"/>
          <p:cNvSpPr/>
          <p:nvPr/>
        </p:nvSpPr>
        <p:spPr>
          <a:xfrm>
            <a:off x="825408" y="2029159"/>
            <a:ext cx="5853062" cy="8278730"/>
          </a:xfrm>
          <a:custGeom>
            <a:avLst/>
            <a:gdLst/>
            <a:ahLst/>
            <a:cxnLst/>
            <a:rect l="l" t="t" r="r" b="b"/>
            <a:pathLst>
              <a:path w="5853062" h="8278730">
                <a:moveTo>
                  <a:pt x="0" y="0"/>
                </a:moveTo>
                <a:lnTo>
                  <a:pt x="5853062" y="0"/>
                </a:lnTo>
                <a:lnTo>
                  <a:pt x="5853062" y="8278730"/>
                </a:lnTo>
                <a:lnTo>
                  <a:pt x="0" y="8278730"/>
                </a:lnTo>
                <a:lnTo>
                  <a:pt x="0" y="0"/>
                </a:lnTo>
                <a:close/>
              </a:path>
            </a:pathLst>
          </a:custGeom>
          <a:blipFill>
            <a:blip r:embed="rId3"/>
            <a:stretch>
              <a:fillRect/>
            </a:stretch>
          </a:blipFill>
        </p:spPr>
      </p:sp>
      <p:sp>
        <p:nvSpPr>
          <p:cNvPr id="7" name="TextBox 7"/>
          <p:cNvSpPr txBox="1"/>
          <p:nvPr/>
        </p:nvSpPr>
        <p:spPr>
          <a:xfrm>
            <a:off x="1342983" y="470250"/>
            <a:ext cx="2332594" cy="514350"/>
          </a:xfrm>
          <a:prstGeom prst="rect">
            <a:avLst/>
          </a:prstGeom>
        </p:spPr>
        <p:txBody>
          <a:bodyPr lIns="0" tIns="0" rIns="0" bIns="0" rtlCol="0" anchor="t">
            <a:spAutoFit/>
          </a:bodyPr>
          <a:lstStyle/>
          <a:p>
            <a:pPr algn="just">
              <a:lnSpc>
                <a:spcPts val="4200"/>
              </a:lnSpc>
            </a:pPr>
            <a:r>
              <a:rPr lang="en-US" sz="3000" u="sng">
                <a:solidFill>
                  <a:srgbClr val="000000"/>
                </a:solidFill>
                <a:latin typeface="Railey"/>
                <a:ea typeface="Railey"/>
                <a:cs typeface="Railey"/>
                <a:sym typeface="Railey"/>
              </a:rPr>
              <a:t>Comparer</a:t>
            </a:r>
          </a:p>
        </p:txBody>
      </p:sp>
      <p:sp>
        <p:nvSpPr>
          <p:cNvPr id="8" name="TextBox 8"/>
          <p:cNvSpPr txBox="1"/>
          <p:nvPr/>
        </p:nvSpPr>
        <p:spPr>
          <a:xfrm>
            <a:off x="470559" y="1431114"/>
            <a:ext cx="6883066" cy="301903"/>
          </a:xfrm>
          <a:prstGeom prst="rect">
            <a:avLst/>
          </a:prstGeom>
        </p:spPr>
        <p:txBody>
          <a:bodyPr lIns="0" tIns="0" rIns="0" bIns="0" rtlCol="0" anchor="t">
            <a:spAutoFit/>
          </a:bodyPr>
          <a:lstStyle/>
          <a:p>
            <a:pPr algn="just">
              <a:lnSpc>
                <a:spcPts val="2600"/>
              </a:lnSpc>
            </a:pPr>
            <a:r>
              <a:rPr lang="en-US" sz="1300">
                <a:solidFill>
                  <a:srgbClr val="000000"/>
                </a:solidFill>
                <a:latin typeface="Playwrite FR Moderne"/>
                <a:ea typeface="Playwrite FR Moderne"/>
                <a:cs typeface="Playwrite FR Moderne"/>
                <a:sym typeface="Playwrite FR Moderne"/>
              </a:rPr>
              <a:t>Compare ces deux CV et explique lequel te donne envie de rencontrer la personne. </a:t>
            </a:r>
          </a:p>
        </p:txBody>
      </p:sp>
      <p:sp>
        <p:nvSpPr>
          <p:cNvPr id="9" name="Espace réservé du pied de page 8">
            <a:extLst>
              <a:ext uri="{FF2B5EF4-FFF2-40B4-BE49-F238E27FC236}">
                <a16:creationId xmlns:a16="http://schemas.microsoft.com/office/drawing/2014/main" id="{FD3D5A97-1C8C-5525-E0B2-237E2FB636C2}"/>
              </a:ext>
            </a:extLst>
          </p:cNvPr>
          <p:cNvSpPr>
            <a:spLocks noGrp="1"/>
          </p:cNvSpPr>
          <p:nvPr>
            <p:ph type="ftr" sz="quarter" idx="11"/>
          </p:nvPr>
        </p:nvSpPr>
        <p:spPr>
          <a:xfrm>
            <a:off x="2330450" y="10379795"/>
            <a:ext cx="2895600" cy="365125"/>
          </a:xfrm>
        </p:spPr>
        <p:txBody>
          <a:bodyPr/>
          <a:lstStyle/>
          <a:p>
            <a:r>
              <a:rPr lang="en-US" dirty="0"/>
              <a:t>https://mimiclass.fr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2604" y="267997"/>
            <a:ext cx="5714791" cy="7935662"/>
          </a:xfrm>
          <a:custGeom>
            <a:avLst/>
            <a:gdLst/>
            <a:ahLst/>
            <a:cxnLst/>
            <a:rect l="l" t="t" r="r" b="b"/>
            <a:pathLst>
              <a:path w="5714791" h="7935662">
                <a:moveTo>
                  <a:pt x="0" y="0"/>
                </a:moveTo>
                <a:lnTo>
                  <a:pt x="5714792" y="0"/>
                </a:lnTo>
                <a:lnTo>
                  <a:pt x="5714792" y="7935662"/>
                </a:lnTo>
                <a:lnTo>
                  <a:pt x="0" y="7935662"/>
                </a:lnTo>
                <a:lnTo>
                  <a:pt x="0" y="0"/>
                </a:lnTo>
                <a:close/>
              </a:path>
            </a:pathLst>
          </a:custGeom>
          <a:blipFill>
            <a:blip r:embed="rId2"/>
            <a:stretch>
              <a:fillRect t="-929" b="-929"/>
            </a:stretch>
          </a:blipFill>
        </p:spPr>
      </p:sp>
      <p:sp>
        <p:nvSpPr>
          <p:cNvPr id="3" name="TextBox 3"/>
          <p:cNvSpPr txBox="1"/>
          <p:nvPr/>
        </p:nvSpPr>
        <p:spPr>
          <a:xfrm>
            <a:off x="349250" y="8415851"/>
            <a:ext cx="6918387" cy="1967205"/>
          </a:xfrm>
          <a:prstGeom prst="rect">
            <a:avLst/>
          </a:prstGeom>
        </p:spPr>
        <p:txBody>
          <a:bodyPr wrap="square" lIns="0" tIns="0" rIns="0" bIns="0" rtlCol="0" anchor="t">
            <a:spAutoFit/>
          </a:bodyPr>
          <a:lstStyle/>
          <a:p>
            <a:pPr algn="just">
              <a:lnSpc>
                <a:spcPts val="2600"/>
              </a:lnSpc>
            </a:pPr>
            <a:r>
              <a:rPr lang="fr-FR" sz="1300" dirty="0">
                <a:solidFill>
                  <a:srgbClr val="000000"/>
                </a:solidFill>
                <a:latin typeface="Playwrite FR Moderne"/>
                <a:ea typeface="Playwrite FR Moderne"/>
                <a:cs typeface="Playwrite FR Moderne"/>
                <a:sym typeface="Playwrite FR Moderne"/>
              </a:rPr>
              <a:t>Je préfère le CV de ....................................................................... car ...................</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p:txBody>
      </p:sp>
      <p:sp>
        <p:nvSpPr>
          <p:cNvPr id="4" name="Espace réservé du pied de page 3">
            <a:extLst>
              <a:ext uri="{FF2B5EF4-FFF2-40B4-BE49-F238E27FC236}">
                <a16:creationId xmlns:a16="http://schemas.microsoft.com/office/drawing/2014/main" id="{A8243BC8-79DB-75A6-19E2-BEACC711E8BB}"/>
              </a:ext>
            </a:extLst>
          </p:cNvPr>
          <p:cNvSpPr>
            <a:spLocks noGrp="1"/>
          </p:cNvSpPr>
          <p:nvPr>
            <p:ph type="ftr" sz="quarter" idx="11"/>
          </p:nvPr>
        </p:nvSpPr>
        <p:spPr>
          <a:xfrm>
            <a:off x="2559050" y="10328275"/>
            <a:ext cx="2895600" cy="365125"/>
          </a:xfrm>
        </p:spPr>
        <p:txBody>
          <a:bodyPr/>
          <a:lstStyle/>
          <a:p>
            <a:r>
              <a:rPr lang="en-US" dirty="0"/>
              <a:t>https://mimiclass.fr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9535" y="155961"/>
            <a:ext cx="801682" cy="801682"/>
          </a:xfrm>
          <a:custGeom>
            <a:avLst/>
            <a:gdLst/>
            <a:ahLst/>
            <a:cxnLst/>
            <a:rect l="l" t="t" r="r" b="b"/>
            <a:pathLst>
              <a:path w="801682" h="801682">
                <a:moveTo>
                  <a:pt x="0" y="0"/>
                </a:moveTo>
                <a:lnTo>
                  <a:pt x="801683" y="0"/>
                </a:lnTo>
                <a:lnTo>
                  <a:pt x="801683" y="801682"/>
                </a:lnTo>
                <a:lnTo>
                  <a:pt x="0" y="801682"/>
                </a:lnTo>
                <a:lnTo>
                  <a:pt x="0" y="0"/>
                </a:lnTo>
                <a:close/>
              </a:path>
            </a:pathLst>
          </a:custGeom>
          <a:blipFill>
            <a:blip r:embed="rId2"/>
            <a:stretch>
              <a:fillRect l="-4945" r="-4945"/>
            </a:stretch>
          </a:blipFill>
        </p:spPr>
      </p:sp>
      <p:sp>
        <p:nvSpPr>
          <p:cNvPr id="3" name="TextBox 3"/>
          <p:cNvSpPr txBox="1"/>
          <p:nvPr/>
        </p:nvSpPr>
        <p:spPr>
          <a:xfrm>
            <a:off x="1195156" y="353011"/>
            <a:ext cx="2908924" cy="514350"/>
          </a:xfrm>
          <a:prstGeom prst="rect">
            <a:avLst/>
          </a:prstGeom>
        </p:spPr>
        <p:txBody>
          <a:bodyPr lIns="0" tIns="0" rIns="0" bIns="0" rtlCol="0" anchor="t">
            <a:spAutoFit/>
          </a:bodyPr>
          <a:lstStyle/>
          <a:p>
            <a:pPr algn="just">
              <a:lnSpc>
                <a:spcPts val="4200"/>
              </a:lnSpc>
            </a:pPr>
            <a:r>
              <a:rPr lang="en-US" sz="3000" u="sng">
                <a:solidFill>
                  <a:srgbClr val="000000"/>
                </a:solidFill>
                <a:latin typeface="Railey"/>
                <a:ea typeface="Railey"/>
                <a:cs typeface="Railey"/>
                <a:sym typeface="Railey"/>
              </a:rPr>
              <a:t>Un peu de grammaire !</a:t>
            </a:r>
          </a:p>
        </p:txBody>
      </p:sp>
      <p:sp>
        <p:nvSpPr>
          <p:cNvPr id="4" name="TextBox 4"/>
          <p:cNvSpPr txBox="1"/>
          <p:nvPr/>
        </p:nvSpPr>
        <p:spPr>
          <a:xfrm>
            <a:off x="372135" y="1251899"/>
            <a:ext cx="6815730" cy="772819"/>
          </a:xfrm>
          <a:prstGeom prst="rect">
            <a:avLst/>
          </a:prstGeom>
        </p:spPr>
        <p:txBody>
          <a:bodyPr lIns="0" tIns="0" rIns="0" bIns="0" rtlCol="0" anchor="t">
            <a:spAutoFit/>
          </a:bodyPr>
          <a:lstStyle/>
          <a:p>
            <a:pPr marL="280671" lvl="1" indent="-140335" algn="just">
              <a:lnSpc>
                <a:spcPts val="2600"/>
              </a:lnSpc>
              <a:buAutoNum type="arabicPeriod"/>
            </a:pPr>
            <a:r>
              <a:rPr lang="en-US" sz="1300">
                <a:solidFill>
                  <a:srgbClr val="000000"/>
                </a:solidFill>
                <a:latin typeface="Playwrite FR Moderne"/>
                <a:ea typeface="Playwrite FR Moderne"/>
                <a:cs typeface="Playwrite FR Moderne"/>
                <a:sym typeface="Playwrite FR Moderne"/>
              </a:rPr>
              <a:t>Transforme chaque phrase en compétence pour le CV :</a:t>
            </a:r>
          </a:p>
          <a:p>
            <a:pPr algn="just">
              <a:lnSpc>
                <a:spcPts val="1200"/>
              </a:lnSpc>
            </a:pPr>
            <a:endParaRPr lang="en-US" sz="1300">
              <a:solidFill>
                <a:srgbClr val="000000"/>
              </a:solidFill>
              <a:latin typeface="Playwrite FR Moderne"/>
              <a:ea typeface="Playwrite FR Moderne"/>
              <a:cs typeface="Playwrite FR Moderne"/>
              <a:sym typeface="Playwrite FR Moderne"/>
            </a:endParaRPr>
          </a:p>
          <a:p>
            <a:pPr algn="ctr">
              <a:lnSpc>
                <a:spcPts val="2600"/>
              </a:lnSpc>
            </a:pPr>
            <a:r>
              <a:rPr lang="en-US" sz="1300" u="sng">
                <a:solidFill>
                  <a:srgbClr val="C2415C"/>
                </a:solidFill>
                <a:latin typeface="Playwrite BR"/>
                <a:ea typeface="Playwrite BR"/>
                <a:cs typeface="Playwrite BR"/>
                <a:sym typeface="Playwrite BR"/>
              </a:rPr>
              <a:t>Exemple : </a:t>
            </a:r>
            <a:r>
              <a:rPr lang="en-US" sz="1300">
                <a:solidFill>
                  <a:srgbClr val="C2415C"/>
                </a:solidFill>
                <a:latin typeface="Playwrite BR"/>
                <a:ea typeface="Playwrite BR"/>
                <a:cs typeface="Playwrite BR"/>
                <a:sym typeface="Playwrite BR"/>
              </a:rPr>
              <a:t>J’accueille les clients. →  Accueillir les clients</a:t>
            </a:r>
          </a:p>
        </p:txBody>
      </p:sp>
      <p:sp>
        <p:nvSpPr>
          <p:cNvPr id="5" name="TextBox 5"/>
          <p:cNvSpPr txBox="1"/>
          <p:nvPr/>
        </p:nvSpPr>
        <p:spPr>
          <a:xfrm>
            <a:off x="481256" y="2221835"/>
            <a:ext cx="6815730" cy="1967205"/>
          </a:xfrm>
          <a:prstGeom prst="rect">
            <a:avLst/>
          </a:prstGeom>
        </p:spPr>
        <p:txBody>
          <a:bodyPr wrap="square" lIns="0" tIns="0" rIns="0" bIns="0" rtlCol="0" anchor="t">
            <a:spAutoFit/>
          </a:bodyPr>
          <a:lstStyle/>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Je respecte les règles de sécurité.  →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Je suis toujours ponctuel. →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Je travaille en équipe. →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Je m’organise dans mon travail. →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Je participe activement aux tâches. →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Je suis à l’écoute des consignes. → ...................................................................</a:t>
            </a:r>
          </a:p>
        </p:txBody>
      </p:sp>
      <p:sp>
        <p:nvSpPr>
          <p:cNvPr id="6" name="TextBox 6"/>
          <p:cNvSpPr txBox="1"/>
          <p:nvPr/>
        </p:nvSpPr>
        <p:spPr>
          <a:xfrm>
            <a:off x="368094" y="4644676"/>
            <a:ext cx="6815730" cy="787395"/>
          </a:xfrm>
          <a:prstGeom prst="rect">
            <a:avLst/>
          </a:prstGeom>
        </p:spPr>
        <p:txBody>
          <a:bodyPr wrap="square" lIns="0" tIns="0" rIns="0" bIns="0" rtlCol="0" anchor="t">
            <a:spAutoFit/>
          </a:bodyPr>
          <a:lstStyle/>
          <a:p>
            <a:pPr marL="140336" lvl="1" algn="just">
              <a:lnSpc>
                <a:spcPts val="2600"/>
              </a:lnSpc>
            </a:pPr>
            <a:r>
              <a:rPr lang="fr-FR" sz="1300" dirty="0">
                <a:solidFill>
                  <a:srgbClr val="000000"/>
                </a:solidFill>
                <a:latin typeface="Playwrite FR Moderne"/>
                <a:ea typeface="Playwrite FR Moderne"/>
                <a:cs typeface="Playwrite FR Moderne"/>
                <a:sym typeface="Playwrite FR Moderne"/>
              </a:rPr>
              <a:t>2. Mets ces compétences au féminin :</a:t>
            </a:r>
          </a:p>
          <a:p>
            <a:pPr algn="just">
              <a:lnSpc>
                <a:spcPts val="1200"/>
              </a:lnSpc>
            </a:pPr>
            <a:endParaRPr lang="fr-FR" sz="1300" dirty="0">
              <a:solidFill>
                <a:srgbClr val="000000"/>
              </a:solidFill>
              <a:latin typeface="Playwrite FR Moderne"/>
              <a:ea typeface="Playwrite FR Moderne"/>
              <a:cs typeface="Playwrite FR Moderne"/>
              <a:sym typeface="Playwrite FR Moderne"/>
            </a:endParaRPr>
          </a:p>
          <a:p>
            <a:pPr algn="ctr">
              <a:lnSpc>
                <a:spcPts val="2600"/>
              </a:lnSpc>
            </a:pPr>
            <a:r>
              <a:rPr lang="fr-FR" sz="1300" u="sng" dirty="0">
                <a:solidFill>
                  <a:srgbClr val="C2415C"/>
                </a:solidFill>
                <a:latin typeface="Playwrite BR"/>
                <a:ea typeface="Playwrite BR"/>
                <a:cs typeface="Playwrite BR"/>
                <a:sym typeface="Playwrite BR"/>
              </a:rPr>
              <a:t>Exemple : </a:t>
            </a:r>
            <a:r>
              <a:rPr lang="fr-FR" sz="1300" dirty="0" err="1">
                <a:solidFill>
                  <a:srgbClr val="C2415C"/>
                </a:solidFill>
                <a:latin typeface="Playwrite BR"/>
                <a:ea typeface="Playwrite BR"/>
                <a:cs typeface="Playwrite BR"/>
                <a:sym typeface="Playwrite BR"/>
              </a:rPr>
              <a:t>Etre</a:t>
            </a:r>
            <a:r>
              <a:rPr lang="fr-FR" sz="1300" dirty="0">
                <a:solidFill>
                  <a:srgbClr val="C2415C"/>
                </a:solidFill>
                <a:latin typeface="Playwrite BR"/>
                <a:ea typeface="Playwrite BR"/>
                <a:cs typeface="Playwrite BR"/>
                <a:sym typeface="Playwrite BR"/>
              </a:rPr>
              <a:t> motivé et dynamique →  </a:t>
            </a:r>
            <a:r>
              <a:rPr lang="fr-FR" sz="1300" dirty="0" err="1">
                <a:solidFill>
                  <a:srgbClr val="C2415C"/>
                </a:solidFill>
                <a:latin typeface="Playwrite BR"/>
                <a:ea typeface="Playwrite BR"/>
                <a:cs typeface="Playwrite BR"/>
                <a:sym typeface="Playwrite BR"/>
              </a:rPr>
              <a:t>Etre</a:t>
            </a:r>
            <a:r>
              <a:rPr lang="fr-FR" sz="1300" dirty="0">
                <a:solidFill>
                  <a:srgbClr val="C2415C"/>
                </a:solidFill>
                <a:latin typeface="Playwrite BR"/>
                <a:ea typeface="Playwrite BR"/>
                <a:cs typeface="Playwrite BR"/>
                <a:sym typeface="Playwrite BR"/>
              </a:rPr>
              <a:t> motivée et dynamique</a:t>
            </a:r>
          </a:p>
        </p:txBody>
      </p:sp>
      <p:sp>
        <p:nvSpPr>
          <p:cNvPr id="7" name="TextBox 7"/>
          <p:cNvSpPr txBox="1"/>
          <p:nvPr/>
        </p:nvSpPr>
        <p:spPr>
          <a:xfrm>
            <a:off x="481256" y="5598023"/>
            <a:ext cx="6815730" cy="1967205"/>
          </a:xfrm>
          <a:prstGeom prst="rect">
            <a:avLst/>
          </a:prstGeom>
        </p:spPr>
        <p:txBody>
          <a:bodyPr wrap="square" lIns="0" tIns="0" rIns="0" bIns="0" rtlCol="0" anchor="t">
            <a:spAutoFit/>
          </a:bodyPr>
          <a:lstStyle/>
          <a:p>
            <a:pPr marL="280669" lvl="1" indent="-140335" algn="l">
              <a:lnSpc>
                <a:spcPts val="2599"/>
              </a:lnSpc>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ponctuel et respectueux. → .......................................................................</a:t>
            </a:r>
          </a:p>
          <a:p>
            <a:pPr marL="280669" lvl="1" indent="-140335" algn="l">
              <a:lnSpc>
                <a:spcPts val="2599"/>
              </a:lnSpc>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persévérant et appliqué. → .......................................................................</a:t>
            </a:r>
          </a:p>
          <a:p>
            <a:pPr marL="280669" lvl="1" indent="-140335" algn="l">
              <a:lnSpc>
                <a:spcPts val="2599"/>
              </a:lnSpc>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motivé et organisé. → ...............................................................................</a:t>
            </a:r>
          </a:p>
          <a:p>
            <a:pPr marL="280669" lvl="1" indent="-140335" algn="l">
              <a:lnSpc>
                <a:spcPts val="2599"/>
              </a:lnSpc>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créatif et rigoureux. → ..............................................................................</a:t>
            </a:r>
          </a:p>
          <a:p>
            <a:pPr marL="280669" lvl="1" indent="-140335" algn="l">
              <a:lnSpc>
                <a:spcPts val="2599"/>
              </a:lnSpc>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poli et sérieux.. → .....................................................................................</a:t>
            </a:r>
          </a:p>
          <a:p>
            <a:pPr marL="280669" lvl="1" indent="-140335" algn="l">
              <a:lnSpc>
                <a:spcPts val="2599"/>
              </a:lnSpc>
              <a:spcBef>
                <a:spcPct val="0"/>
              </a:spcBef>
              <a:buFont typeface="Arial"/>
              <a:buChar char="•"/>
            </a:pPr>
            <a:r>
              <a:rPr lang="fr-FR" sz="1299" dirty="0" err="1">
                <a:solidFill>
                  <a:srgbClr val="000000"/>
                </a:solidFill>
                <a:latin typeface="Playwrite FR Moderne"/>
                <a:ea typeface="Playwrite FR Moderne"/>
                <a:cs typeface="Playwrite FR Moderne"/>
                <a:sym typeface="Playwrite FR Moderne"/>
              </a:rPr>
              <a:t>Etre</a:t>
            </a:r>
            <a:r>
              <a:rPr lang="fr-FR" sz="1299" dirty="0">
                <a:solidFill>
                  <a:srgbClr val="000000"/>
                </a:solidFill>
                <a:latin typeface="Playwrite FR Moderne"/>
                <a:ea typeface="Playwrite FR Moderne"/>
                <a:cs typeface="Playwrite FR Moderne"/>
                <a:sym typeface="Playwrite FR Moderne"/>
              </a:rPr>
              <a:t> attentif et soigneux. → .............................................................................</a:t>
            </a:r>
          </a:p>
        </p:txBody>
      </p:sp>
      <p:sp>
        <p:nvSpPr>
          <p:cNvPr id="8" name="TextBox 8"/>
          <p:cNvSpPr txBox="1"/>
          <p:nvPr/>
        </p:nvSpPr>
        <p:spPr>
          <a:xfrm>
            <a:off x="481256" y="7817474"/>
            <a:ext cx="6815730" cy="300082"/>
          </a:xfrm>
          <a:prstGeom prst="rect">
            <a:avLst/>
          </a:prstGeom>
        </p:spPr>
        <p:txBody>
          <a:bodyPr lIns="0" tIns="0" rIns="0" bIns="0" rtlCol="0" anchor="t">
            <a:spAutoFit/>
          </a:bodyPr>
          <a:lstStyle/>
          <a:p>
            <a:pPr marL="140336" lvl="1" algn="just">
              <a:lnSpc>
                <a:spcPts val="2600"/>
              </a:lnSpc>
            </a:pPr>
            <a:r>
              <a:rPr lang="fr-FR" sz="1300" dirty="0">
                <a:solidFill>
                  <a:srgbClr val="000000"/>
                </a:solidFill>
                <a:latin typeface="Playwrite FR Moderne"/>
                <a:ea typeface="Playwrite FR Moderne"/>
                <a:cs typeface="Playwrite FR Moderne"/>
                <a:sym typeface="Playwrite FR Moderne"/>
              </a:rPr>
              <a:t>3. Complète chaque compétence afin qu’elle soit utile dans un CV :</a:t>
            </a:r>
          </a:p>
        </p:txBody>
      </p:sp>
      <p:sp>
        <p:nvSpPr>
          <p:cNvPr id="9" name="TextBox 9"/>
          <p:cNvSpPr txBox="1"/>
          <p:nvPr/>
        </p:nvSpPr>
        <p:spPr>
          <a:xfrm>
            <a:off x="481256" y="8373184"/>
            <a:ext cx="6761170" cy="1967205"/>
          </a:xfrm>
          <a:prstGeom prst="rect">
            <a:avLst/>
          </a:prstGeom>
        </p:spPr>
        <p:txBody>
          <a:bodyPr wrap="square" lIns="0" tIns="0" rIns="0" bIns="0" rtlCol="0" anchor="t">
            <a:spAutoFit/>
          </a:bodyPr>
          <a:lstStyle/>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Arriver toujours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Ecouter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Aider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Terminer ..........................................................................................................</a:t>
            </a:r>
          </a:p>
          <a:p>
            <a:pPr marL="280669" lvl="1" indent="-140335" algn="l">
              <a:lnSpc>
                <a:spcPts val="2599"/>
              </a:lnSpc>
              <a:buFont typeface="Arial"/>
              <a:buChar char="•"/>
            </a:pPr>
            <a:r>
              <a:rPr lang="fr-FR" sz="1299" dirty="0">
                <a:solidFill>
                  <a:srgbClr val="000000"/>
                </a:solidFill>
                <a:latin typeface="Playwrite FR Moderne"/>
                <a:ea typeface="Playwrite FR Moderne"/>
                <a:cs typeface="Playwrite FR Moderne"/>
                <a:sym typeface="Playwrite FR Moderne"/>
              </a:rPr>
              <a:t>Se montrer ......................................................................................................</a:t>
            </a:r>
          </a:p>
          <a:p>
            <a:pPr marL="280669" lvl="1" indent="-140335" algn="l">
              <a:lnSpc>
                <a:spcPts val="2599"/>
              </a:lnSpc>
              <a:spcBef>
                <a:spcPct val="0"/>
              </a:spcBef>
              <a:buFont typeface="Arial"/>
              <a:buChar char="•"/>
            </a:pPr>
            <a:r>
              <a:rPr lang="fr-FR" sz="1299" dirty="0">
                <a:solidFill>
                  <a:srgbClr val="000000"/>
                </a:solidFill>
                <a:latin typeface="Playwrite FR Moderne"/>
                <a:ea typeface="Playwrite FR Moderne"/>
                <a:cs typeface="Playwrite FR Moderne"/>
                <a:sym typeface="Playwrite FR Moderne"/>
              </a:rPr>
              <a:t>Parler ..............................................................................................................</a:t>
            </a:r>
          </a:p>
        </p:txBody>
      </p:sp>
      <p:sp>
        <p:nvSpPr>
          <p:cNvPr id="10" name="Espace réservé du pied de page 9">
            <a:extLst>
              <a:ext uri="{FF2B5EF4-FFF2-40B4-BE49-F238E27FC236}">
                <a16:creationId xmlns:a16="http://schemas.microsoft.com/office/drawing/2014/main" id="{B7716820-0833-92CC-91C3-3E1FE82B35F5}"/>
              </a:ext>
            </a:extLst>
          </p:cNvPr>
          <p:cNvSpPr>
            <a:spLocks noGrp="1"/>
          </p:cNvSpPr>
          <p:nvPr>
            <p:ph type="ftr" sz="quarter" idx="11"/>
          </p:nvPr>
        </p:nvSpPr>
        <p:spPr>
          <a:xfrm>
            <a:off x="2328159" y="10340389"/>
            <a:ext cx="2895600" cy="365125"/>
          </a:xfrm>
        </p:spPr>
        <p:txBody>
          <a:bodyPr/>
          <a:lstStyle/>
          <a:p>
            <a:r>
              <a:rPr lang="en-US" dirty="0"/>
              <a:t>https://mimiclass.fr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442" y="5346000"/>
            <a:ext cx="720865" cy="798742"/>
          </a:xfrm>
          <a:custGeom>
            <a:avLst/>
            <a:gdLst/>
            <a:ahLst/>
            <a:cxnLst/>
            <a:rect l="l" t="t" r="r" b="b"/>
            <a:pathLst>
              <a:path w="720865" h="798742">
                <a:moveTo>
                  <a:pt x="0" y="0"/>
                </a:moveTo>
                <a:lnTo>
                  <a:pt x="720865" y="0"/>
                </a:lnTo>
                <a:lnTo>
                  <a:pt x="720865" y="798742"/>
                </a:lnTo>
                <a:lnTo>
                  <a:pt x="0" y="798742"/>
                </a:lnTo>
                <a:lnTo>
                  <a:pt x="0" y="0"/>
                </a:lnTo>
                <a:close/>
              </a:path>
            </a:pathLst>
          </a:custGeom>
          <a:blipFill>
            <a:blip r:embed="rId2"/>
            <a:stretch>
              <a:fillRect/>
            </a:stretch>
          </a:blipFill>
        </p:spPr>
      </p:sp>
      <p:grpSp>
        <p:nvGrpSpPr>
          <p:cNvPr id="3" name="Group 3"/>
          <p:cNvGrpSpPr/>
          <p:nvPr/>
        </p:nvGrpSpPr>
        <p:grpSpPr>
          <a:xfrm>
            <a:off x="347405" y="5990563"/>
            <a:ext cx="6869153" cy="1609001"/>
            <a:chOff x="0" y="-59153"/>
            <a:chExt cx="1458815" cy="341706"/>
          </a:xfrm>
        </p:grpSpPr>
        <p:sp>
          <p:nvSpPr>
            <p:cNvPr id="4" name="Freeform 4"/>
            <p:cNvSpPr/>
            <p:nvPr/>
          </p:nvSpPr>
          <p:spPr>
            <a:xfrm>
              <a:off x="0" y="0"/>
              <a:ext cx="1458815" cy="255981"/>
            </a:xfrm>
            <a:custGeom>
              <a:avLst/>
              <a:gdLst/>
              <a:ahLst/>
              <a:cxnLst/>
              <a:rect l="l" t="t" r="r" b="b"/>
              <a:pathLst>
                <a:path w="1458815" h="255981">
                  <a:moveTo>
                    <a:pt x="4508" y="0"/>
                  </a:moveTo>
                  <a:lnTo>
                    <a:pt x="1454306" y="0"/>
                  </a:lnTo>
                  <a:cubicBezTo>
                    <a:pt x="1456796" y="0"/>
                    <a:pt x="1458815" y="2018"/>
                    <a:pt x="1458815" y="4508"/>
                  </a:cubicBezTo>
                  <a:lnTo>
                    <a:pt x="1458815" y="251473"/>
                  </a:lnTo>
                  <a:cubicBezTo>
                    <a:pt x="1458815" y="253963"/>
                    <a:pt x="1456796" y="255981"/>
                    <a:pt x="1454306" y="255981"/>
                  </a:cubicBezTo>
                  <a:lnTo>
                    <a:pt x="4508" y="255981"/>
                  </a:lnTo>
                  <a:cubicBezTo>
                    <a:pt x="3313" y="255981"/>
                    <a:pt x="2166" y="255506"/>
                    <a:pt x="1320" y="254661"/>
                  </a:cubicBezTo>
                  <a:cubicBezTo>
                    <a:pt x="475" y="253815"/>
                    <a:pt x="0" y="252669"/>
                    <a:pt x="0" y="251473"/>
                  </a:cubicBezTo>
                  <a:lnTo>
                    <a:pt x="0" y="4508"/>
                  </a:lnTo>
                  <a:cubicBezTo>
                    <a:pt x="0" y="3313"/>
                    <a:pt x="475" y="2166"/>
                    <a:pt x="1320" y="1320"/>
                  </a:cubicBezTo>
                  <a:cubicBezTo>
                    <a:pt x="2166" y="475"/>
                    <a:pt x="3313" y="0"/>
                    <a:pt x="4508" y="0"/>
                  </a:cubicBezTo>
                  <a:close/>
                </a:path>
              </a:pathLst>
            </a:custGeom>
            <a:solidFill>
              <a:srgbClr val="FFFFFF"/>
            </a:solidFill>
            <a:ln w="38100" cap="sq">
              <a:solidFill>
                <a:srgbClr val="5DAAC6"/>
              </a:solidFill>
              <a:prstDash val="solid"/>
              <a:miter/>
            </a:ln>
          </p:spPr>
        </p:sp>
        <p:sp>
          <p:nvSpPr>
            <p:cNvPr id="5" name="TextBox 5"/>
            <p:cNvSpPr txBox="1"/>
            <p:nvPr/>
          </p:nvSpPr>
          <p:spPr>
            <a:xfrm>
              <a:off x="0" y="-59153"/>
              <a:ext cx="1458815" cy="341706"/>
            </a:xfrm>
            <a:prstGeom prst="rect">
              <a:avLst/>
            </a:prstGeom>
          </p:spPr>
          <p:txBody>
            <a:bodyPr lIns="50800" tIns="50800" rIns="50800" bIns="50800" rtlCol="0" anchor="ctr"/>
            <a:lstStyle/>
            <a:p>
              <a:pPr algn="just">
                <a:lnSpc>
                  <a:spcPts val="2520"/>
                </a:lnSpc>
              </a:pPr>
              <a:r>
                <a:rPr lang="fr-FR" sz="1400" dirty="0">
                  <a:solidFill>
                    <a:srgbClr val="000000"/>
                  </a:solidFill>
                  <a:latin typeface="Open Sans"/>
                  <a:ea typeface="Open Sans"/>
                  <a:cs typeface="Open Sans"/>
                  <a:sym typeface="Open Sans"/>
                </a:rPr>
                <a:t>Actuellement en 4ème SEGPA, je </a:t>
              </a:r>
              <a:r>
                <a:rPr lang="fr-FR" sz="1400" b="1" dirty="0">
                  <a:solidFill>
                    <a:srgbClr val="000000"/>
                  </a:solidFill>
                  <a:latin typeface="Open Sans Bold"/>
                  <a:ea typeface="Open Sans Bold"/>
                  <a:cs typeface="Open Sans Bold"/>
                  <a:sym typeface="Open Sans Bold"/>
                </a:rPr>
                <a:t>cherchais </a:t>
              </a:r>
              <a:r>
                <a:rPr lang="fr-FR" sz="1400" dirty="0">
                  <a:solidFill>
                    <a:srgbClr val="000000"/>
                  </a:solidFill>
                  <a:latin typeface="Open Sans"/>
                  <a:ea typeface="Open Sans"/>
                  <a:cs typeface="Open Sans"/>
                  <a:sym typeface="Open Sans"/>
                </a:rPr>
                <a:t>des stages qui me </a:t>
              </a:r>
              <a:r>
                <a:rPr lang="fr-FR" sz="1400" b="1" dirty="0">
                  <a:solidFill>
                    <a:srgbClr val="000000"/>
                  </a:solidFill>
                  <a:latin typeface="Open Sans Bold"/>
                  <a:ea typeface="Open Sans Bold"/>
                  <a:cs typeface="Open Sans Bold"/>
                  <a:sym typeface="Open Sans Bold"/>
                </a:rPr>
                <a:t>permettraient</a:t>
              </a:r>
              <a:r>
                <a:rPr lang="fr-FR" sz="1400" dirty="0">
                  <a:solidFill>
                    <a:srgbClr val="000000"/>
                  </a:solidFill>
                  <a:latin typeface="Open Sans"/>
                  <a:ea typeface="Open Sans"/>
                  <a:cs typeface="Open Sans"/>
                  <a:sym typeface="Open Sans"/>
                </a:rPr>
                <a:t> de découvrir différents métiers. J’</a:t>
              </a:r>
              <a:r>
                <a:rPr lang="fr-FR" sz="1400" b="1" dirty="0">
                  <a:solidFill>
                    <a:srgbClr val="000000"/>
                  </a:solidFill>
                  <a:latin typeface="Open Sans Bold"/>
                  <a:ea typeface="Open Sans Bold"/>
                  <a:cs typeface="Open Sans Bold"/>
                  <a:sym typeface="Open Sans Bold"/>
                </a:rPr>
                <a:t>avais</a:t>
              </a:r>
              <a:r>
                <a:rPr lang="fr-FR" sz="1400" dirty="0">
                  <a:solidFill>
                    <a:srgbClr val="000000"/>
                  </a:solidFill>
                  <a:latin typeface="Open Sans"/>
                  <a:ea typeface="Open Sans"/>
                  <a:cs typeface="Open Sans"/>
                  <a:sym typeface="Open Sans"/>
                </a:rPr>
                <a:t> envie d’apprendre, de bien faire mon travail et de m’impliquer dans les tâches qu’on me </a:t>
              </a:r>
              <a:r>
                <a:rPr lang="fr-FR" sz="1400" b="1" dirty="0">
                  <a:solidFill>
                    <a:srgbClr val="000000"/>
                  </a:solidFill>
                  <a:latin typeface="Open Sans Bold"/>
                  <a:ea typeface="Open Sans Bold"/>
                  <a:cs typeface="Open Sans Bold"/>
                  <a:sym typeface="Open Sans Bold"/>
                </a:rPr>
                <a:t>confiait.</a:t>
              </a:r>
            </a:p>
          </p:txBody>
        </p:sp>
      </p:grpSp>
      <p:sp>
        <p:nvSpPr>
          <p:cNvPr id="6" name="Freeform 6"/>
          <p:cNvSpPr/>
          <p:nvPr/>
        </p:nvSpPr>
        <p:spPr>
          <a:xfrm>
            <a:off x="218301" y="1251490"/>
            <a:ext cx="4106333" cy="3444187"/>
          </a:xfrm>
          <a:custGeom>
            <a:avLst/>
            <a:gdLst/>
            <a:ahLst/>
            <a:cxnLst/>
            <a:rect l="l" t="t" r="r" b="b"/>
            <a:pathLst>
              <a:path w="4106333" h="3444187">
                <a:moveTo>
                  <a:pt x="0" y="0"/>
                </a:moveTo>
                <a:lnTo>
                  <a:pt x="4106334" y="0"/>
                </a:lnTo>
                <a:lnTo>
                  <a:pt x="4106334" y="3444187"/>
                </a:lnTo>
                <a:lnTo>
                  <a:pt x="0" y="3444187"/>
                </a:lnTo>
                <a:lnTo>
                  <a:pt x="0" y="0"/>
                </a:lnTo>
                <a:close/>
              </a:path>
            </a:pathLst>
          </a:custGeom>
          <a:blipFill>
            <a:blip r:embed="rId3"/>
            <a:stretch>
              <a:fillRect/>
            </a:stretch>
          </a:blipFill>
        </p:spPr>
      </p:sp>
      <p:sp>
        <p:nvSpPr>
          <p:cNvPr id="7" name="TextBox 7"/>
          <p:cNvSpPr txBox="1"/>
          <p:nvPr/>
        </p:nvSpPr>
        <p:spPr>
          <a:xfrm>
            <a:off x="372134" y="289195"/>
            <a:ext cx="6844423" cy="300082"/>
          </a:xfrm>
          <a:prstGeom prst="rect">
            <a:avLst/>
          </a:prstGeom>
        </p:spPr>
        <p:txBody>
          <a:bodyPr wrap="square" lIns="0" tIns="0" rIns="0" bIns="0" rtlCol="0" anchor="t">
            <a:spAutoFit/>
          </a:bodyPr>
          <a:lstStyle/>
          <a:p>
            <a:pPr marL="140335" lvl="1" algn="just">
              <a:lnSpc>
                <a:spcPts val="2600"/>
              </a:lnSpc>
            </a:pPr>
            <a:r>
              <a:rPr lang="fr-FR" sz="1300" dirty="0">
                <a:solidFill>
                  <a:srgbClr val="000000"/>
                </a:solidFill>
                <a:latin typeface="Playwrite FR Moderne"/>
                <a:ea typeface="Playwrite FR Moderne"/>
                <a:cs typeface="Playwrite FR Moderne"/>
                <a:sym typeface="Playwrite FR Moderne"/>
              </a:rPr>
              <a:t>4. Détermine si les verbes soulignés sont des verbes </a:t>
            </a:r>
            <a:r>
              <a:rPr lang="fr-FR" sz="1300" dirty="0">
                <a:solidFill>
                  <a:srgbClr val="C2415C"/>
                </a:solidFill>
                <a:latin typeface="Playwrite FR Moderne"/>
                <a:ea typeface="Playwrite FR Moderne"/>
                <a:cs typeface="Playwrite FR Moderne"/>
                <a:sym typeface="Playwrite FR Moderne"/>
              </a:rPr>
              <a:t>d’action </a:t>
            </a:r>
            <a:r>
              <a:rPr lang="fr-FR" sz="1300" dirty="0">
                <a:solidFill>
                  <a:srgbClr val="000000"/>
                </a:solidFill>
                <a:latin typeface="Playwrite FR Moderne"/>
                <a:ea typeface="Playwrite FR Moderne"/>
                <a:cs typeface="Playwrite FR Moderne"/>
                <a:sym typeface="Playwrite FR Moderne"/>
              </a:rPr>
              <a:t>ou des verbes </a:t>
            </a:r>
            <a:r>
              <a:rPr lang="fr-FR" sz="1300" dirty="0">
                <a:solidFill>
                  <a:srgbClr val="C2415C"/>
                </a:solidFill>
                <a:latin typeface="Playwrite FR Moderne"/>
                <a:ea typeface="Playwrite FR Moderne"/>
                <a:cs typeface="Playwrite FR Moderne"/>
                <a:sym typeface="Playwrite FR Moderne"/>
              </a:rPr>
              <a:t>d’état.</a:t>
            </a:r>
          </a:p>
        </p:txBody>
      </p:sp>
      <p:sp>
        <p:nvSpPr>
          <p:cNvPr id="8" name="TextBox 8"/>
          <p:cNvSpPr txBox="1"/>
          <p:nvPr/>
        </p:nvSpPr>
        <p:spPr>
          <a:xfrm>
            <a:off x="396988" y="7922118"/>
            <a:ext cx="6869153" cy="1967205"/>
          </a:xfrm>
          <a:prstGeom prst="rect">
            <a:avLst/>
          </a:prstGeom>
        </p:spPr>
        <p:txBody>
          <a:bodyPr wrap="square" lIns="0" tIns="0" rIns="0" bIns="0" rtlCol="0" anchor="t">
            <a:spAutoFit/>
          </a:bodyPr>
          <a:lstStyle/>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p:txBody>
      </p:sp>
      <p:sp>
        <p:nvSpPr>
          <p:cNvPr id="9" name="TextBox 9"/>
          <p:cNvSpPr txBox="1"/>
          <p:nvPr/>
        </p:nvSpPr>
        <p:spPr>
          <a:xfrm>
            <a:off x="1164071" y="5640596"/>
            <a:ext cx="5227894" cy="300082"/>
          </a:xfrm>
          <a:prstGeom prst="rect">
            <a:avLst/>
          </a:prstGeom>
        </p:spPr>
        <p:txBody>
          <a:bodyPr lIns="0" tIns="0" rIns="0" bIns="0" rtlCol="0" anchor="t">
            <a:spAutoFit/>
          </a:bodyPr>
          <a:lstStyle/>
          <a:p>
            <a:pPr algn="just">
              <a:lnSpc>
                <a:spcPts val="2600"/>
              </a:lnSpc>
            </a:pPr>
            <a:r>
              <a:rPr lang="fr-FR" sz="1300" u="sng" dirty="0">
                <a:solidFill>
                  <a:srgbClr val="000000"/>
                </a:solidFill>
                <a:latin typeface="Playwrite FR Moderne"/>
                <a:ea typeface="Playwrite FR Moderne"/>
                <a:cs typeface="Playwrite FR Moderne"/>
                <a:sym typeface="Playwrite FR Moderne"/>
              </a:rPr>
              <a:t>Transpose au présent cette présentation utilisée dans un CV.</a:t>
            </a:r>
          </a:p>
        </p:txBody>
      </p:sp>
      <p:sp>
        <p:nvSpPr>
          <p:cNvPr id="10" name="TextBox 10"/>
          <p:cNvSpPr txBox="1"/>
          <p:nvPr/>
        </p:nvSpPr>
        <p:spPr>
          <a:xfrm>
            <a:off x="4509125" y="917691"/>
            <a:ext cx="2829073" cy="4043045"/>
          </a:xfrm>
          <a:prstGeom prst="rect">
            <a:avLst/>
          </a:prstGeom>
        </p:spPr>
        <p:txBody>
          <a:bodyPr wrap="square" lIns="0" tIns="0" rIns="0" bIns="0" rtlCol="0" anchor="t">
            <a:spAutoFit/>
          </a:bodyPr>
          <a:lstStyle/>
          <a:p>
            <a:pPr marL="280669" lvl="1" indent="-140335" algn="just">
              <a:lnSpc>
                <a:spcPts val="3249"/>
              </a:lnSpc>
              <a:buFont typeface="Arial"/>
              <a:buChar char="•"/>
            </a:pPr>
            <a:r>
              <a:rPr lang="fr-FR" sz="1299" u="sng" dirty="0">
                <a:solidFill>
                  <a:srgbClr val="000000"/>
                </a:solidFill>
                <a:latin typeface="Playwrite FR Moderne"/>
                <a:ea typeface="Playwrite FR Moderne"/>
                <a:cs typeface="Playwrite FR Moderne"/>
                <a:sym typeface="Playwrite FR Moderne"/>
              </a:rPr>
              <a:t>Accueillir</a:t>
            </a:r>
            <a:r>
              <a:rPr lang="fr-FR" sz="1299" dirty="0">
                <a:solidFill>
                  <a:srgbClr val="000000"/>
                </a:solidFill>
                <a:latin typeface="Playwrite FR Moderne"/>
                <a:ea typeface="Playwrite FR Moderne"/>
                <a:cs typeface="Playwrite FR Moderne"/>
                <a:sym typeface="Playwrite FR Moderne"/>
              </a:rPr>
              <a:t> des clients. </a:t>
            </a:r>
          </a:p>
          <a:p>
            <a:pPr algn="just">
              <a:lnSpc>
                <a:spcPts val="3249"/>
              </a:lnSpc>
            </a:pPr>
            <a:r>
              <a:rPr lang="fr-FR" sz="1299" dirty="0">
                <a:solidFill>
                  <a:srgbClr val="000000"/>
                </a:solidFill>
                <a:latin typeface="Playwrite FR Moderne"/>
                <a:ea typeface="Playwrite FR Moderne"/>
                <a:cs typeface="Playwrite FR Moderne"/>
                <a:sym typeface="Playwrite FR Moderne"/>
              </a:rPr>
              <a:t>→ Verbe d’.................................</a:t>
            </a:r>
          </a:p>
          <a:p>
            <a:pPr marL="280669" lvl="1" indent="-140335" algn="just">
              <a:lnSpc>
                <a:spcPts val="3249"/>
              </a:lnSpc>
              <a:buFont typeface="Arial"/>
              <a:buChar char="•"/>
            </a:pPr>
            <a:r>
              <a:rPr lang="fr-FR" sz="1299" u="sng" dirty="0" err="1">
                <a:solidFill>
                  <a:srgbClr val="000000"/>
                </a:solidFill>
                <a:latin typeface="Playwrite FR Moderne"/>
                <a:ea typeface="Playwrite FR Moderne"/>
                <a:cs typeface="Playwrite FR Moderne"/>
                <a:sym typeface="Playwrite FR Moderne"/>
              </a:rPr>
              <a:t>Etre</a:t>
            </a:r>
            <a:r>
              <a:rPr lang="fr-FR" sz="1299" u="sng" dirty="0">
                <a:solidFill>
                  <a:srgbClr val="000000"/>
                </a:solidFill>
                <a:latin typeface="Playwrite FR Moderne"/>
                <a:ea typeface="Playwrite FR Moderne"/>
                <a:cs typeface="Playwrite FR Moderne"/>
                <a:sym typeface="Playwrite FR Moderne"/>
              </a:rPr>
              <a:t> </a:t>
            </a:r>
            <a:r>
              <a:rPr lang="fr-FR" sz="1299" dirty="0">
                <a:solidFill>
                  <a:srgbClr val="000000"/>
                </a:solidFill>
                <a:latin typeface="Playwrite FR Moderne"/>
                <a:ea typeface="Playwrite FR Moderne"/>
                <a:cs typeface="Playwrite FR Moderne"/>
                <a:sym typeface="Playwrite FR Moderne"/>
              </a:rPr>
              <a:t>à l’écoute.</a:t>
            </a:r>
          </a:p>
          <a:p>
            <a:pPr algn="just">
              <a:lnSpc>
                <a:spcPts val="3249"/>
              </a:lnSpc>
            </a:pPr>
            <a:r>
              <a:rPr lang="fr-FR" sz="1299" dirty="0">
                <a:solidFill>
                  <a:srgbClr val="000000"/>
                </a:solidFill>
                <a:latin typeface="Playwrite FR Moderne"/>
                <a:ea typeface="Playwrite FR Moderne"/>
                <a:cs typeface="Playwrite FR Moderne"/>
                <a:sym typeface="Playwrite FR Moderne"/>
              </a:rPr>
              <a:t>→ Verbe d’.................................</a:t>
            </a:r>
          </a:p>
          <a:p>
            <a:pPr marL="280669" lvl="1" indent="-140335" algn="just">
              <a:lnSpc>
                <a:spcPts val="3249"/>
              </a:lnSpc>
              <a:buFont typeface="Arial"/>
              <a:buChar char="•"/>
            </a:pPr>
            <a:r>
              <a:rPr lang="fr-FR" sz="1299" u="sng" dirty="0">
                <a:solidFill>
                  <a:srgbClr val="000000"/>
                </a:solidFill>
                <a:latin typeface="Playwrite FR Moderne"/>
                <a:ea typeface="Playwrite FR Moderne"/>
                <a:cs typeface="Playwrite FR Moderne"/>
                <a:sym typeface="Playwrite FR Moderne"/>
              </a:rPr>
              <a:t>Nettoyer</a:t>
            </a:r>
            <a:r>
              <a:rPr lang="fr-FR" sz="1299" dirty="0">
                <a:solidFill>
                  <a:srgbClr val="000000"/>
                </a:solidFill>
                <a:latin typeface="Playwrite FR Moderne"/>
                <a:ea typeface="Playwrite FR Moderne"/>
                <a:cs typeface="Playwrite FR Moderne"/>
                <a:sym typeface="Playwrite FR Moderne"/>
              </a:rPr>
              <a:t> le matériel.</a:t>
            </a:r>
          </a:p>
          <a:p>
            <a:pPr algn="just">
              <a:lnSpc>
                <a:spcPts val="3249"/>
              </a:lnSpc>
            </a:pPr>
            <a:r>
              <a:rPr lang="fr-FR" sz="1299" dirty="0">
                <a:solidFill>
                  <a:srgbClr val="000000"/>
                </a:solidFill>
                <a:latin typeface="Playwrite FR Moderne"/>
                <a:ea typeface="Playwrite FR Moderne"/>
                <a:cs typeface="Playwrite FR Moderne"/>
                <a:sym typeface="Playwrite FR Moderne"/>
              </a:rPr>
              <a:t>→ Verbe d’.................................</a:t>
            </a:r>
          </a:p>
          <a:p>
            <a:pPr marL="280669" lvl="1" indent="-140335" algn="just">
              <a:lnSpc>
                <a:spcPts val="3249"/>
              </a:lnSpc>
              <a:buFont typeface="Arial"/>
              <a:buChar char="•"/>
            </a:pPr>
            <a:r>
              <a:rPr lang="fr-FR" sz="1299" u="sng" dirty="0">
                <a:solidFill>
                  <a:srgbClr val="000000"/>
                </a:solidFill>
                <a:latin typeface="Playwrite FR Moderne"/>
                <a:ea typeface="Playwrite FR Moderne"/>
                <a:cs typeface="Playwrite FR Moderne"/>
                <a:sym typeface="Playwrite FR Moderne"/>
              </a:rPr>
              <a:t>Sembler</a:t>
            </a:r>
            <a:r>
              <a:rPr lang="fr-FR" sz="1299" dirty="0">
                <a:solidFill>
                  <a:srgbClr val="000000"/>
                </a:solidFill>
                <a:latin typeface="Playwrite FR Moderne"/>
                <a:ea typeface="Playwrite FR Moderne"/>
                <a:cs typeface="Playwrite FR Moderne"/>
                <a:sym typeface="Playwrite FR Moderne"/>
              </a:rPr>
              <a:t> motivée.</a:t>
            </a:r>
          </a:p>
          <a:p>
            <a:pPr algn="just">
              <a:lnSpc>
                <a:spcPts val="3249"/>
              </a:lnSpc>
            </a:pPr>
            <a:r>
              <a:rPr lang="fr-FR" sz="1299" dirty="0">
                <a:solidFill>
                  <a:srgbClr val="000000"/>
                </a:solidFill>
                <a:latin typeface="Playwrite FR Moderne"/>
                <a:ea typeface="Playwrite FR Moderne"/>
                <a:cs typeface="Playwrite FR Moderne"/>
                <a:sym typeface="Playwrite FR Moderne"/>
              </a:rPr>
              <a:t>→ Verbe d’.................................</a:t>
            </a:r>
          </a:p>
          <a:p>
            <a:pPr marL="280669" lvl="1" indent="-140335" algn="just">
              <a:lnSpc>
                <a:spcPts val="3249"/>
              </a:lnSpc>
              <a:buFont typeface="Arial"/>
              <a:buChar char="•"/>
            </a:pPr>
            <a:r>
              <a:rPr lang="fr-FR" sz="1299" u="sng" dirty="0">
                <a:solidFill>
                  <a:srgbClr val="000000"/>
                </a:solidFill>
                <a:latin typeface="Playwrite FR Moderne"/>
                <a:ea typeface="Playwrite FR Moderne"/>
                <a:cs typeface="Playwrite FR Moderne"/>
                <a:sym typeface="Playwrite FR Moderne"/>
              </a:rPr>
              <a:t>Préparer</a:t>
            </a:r>
            <a:r>
              <a:rPr lang="fr-FR" sz="1299" dirty="0">
                <a:solidFill>
                  <a:srgbClr val="000000"/>
                </a:solidFill>
                <a:latin typeface="Playwrite FR Moderne"/>
                <a:ea typeface="Playwrite FR Moderne"/>
                <a:cs typeface="Playwrite FR Moderne"/>
                <a:sym typeface="Playwrite FR Moderne"/>
              </a:rPr>
              <a:t> les produits.</a:t>
            </a:r>
          </a:p>
          <a:p>
            <a:pPr algn="just">
              <a:lnSpc>
                <a:spcPts val="3249"/>
              </a:lnSpc>
            </a:pPr>
            <a:r>
              <a:rPr lang="fr-FR" sz="1299" dirty="0">
                <a:solidFill>
                  <a:srgbClr val="000000"/>
                </a:solidFill>
                <a:latin typeface="Playwrite FR Moderne"/>
                <a:ea typeface="Playwrite FR Moderne"/>
                <a:cs typeface="Playwrite FR Moderne"/>
                <a:sym typeface="Playwrite FR Moderne"/>
              </a:rPr>
              <a:t>→ Verbe d’.................................</a:t>
            </a:r>
          </a:p>
        </p:txBody>
      </p:sp>
      <p:sp>
        <p:nvSpPr>
          <p:cNvPr id="11" name="Espace réservé du pied de page 10">
            <a:extLst>
              <a:ext uri="{FF2B5EF4-FFF2-40B4-BE49-F238E27FC236}">
                <a16:creationId xmlns:a16="http://schemas.microsoft.com/office/drawing/2014/main" id="{DAF73F46-D530-B286-02E8-BB33A13956B7}"/>
              </a:ext>
            </a:extLst>
          </p:cNvPr>
          <p:cNvSpPr>
            <a:spLocks noGrp="1"/>
          </p:cNvSpPr>
          <p:nvPr>
            <p:ph type="ftr" sz="quarter" idx="11"/>
          </p:nvPr>
        </p:nvSpPr>
        <p:spPr>
          <a:xfrm>
            <a:off x="2271467" y="10328275"/>
            <a:ext cx="2895600" cy="365125"/>
          </a:xfrm>
        </p:spPr>
        <p:txBody>
          <a:bodyPr/>
          <a:lstStyle/>
          <a:p>
            <a:r>
              <a:rPr lang="en-US" dirty="0"/>
              <a:t>https://mimiclass.fr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0047" y="240189"/>
            <a:ext cx="582588" cy="820547"/>
          </a:xfrm>
          <a:custGeom>
            <a:avLst/>
            <a:gdLst/>
            <a:ahLst/>
            <a:cxnLst/>
            <a:rect l="l" t="t" r="r" b="b"/>
            <a:pathLst>
              <a:path w="582588" h="820547">
                <a:moveTo>
                  <a:pt x="0" y="0"/>
                </a:moveTo>
                <a:lnTo>
                  <a:pt x="582589" y="0"/>
                </a:lnTo>
                <a:lnTo>
                  <a:pt x="582589" y="820547"/>
                </a:lnTo>
                <a:lnTo>
                  <a:pt x="0" y="820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481653" y="2017188"/>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027957" y="1912413"/>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Serveur</a:t>
            </a:r>
          </a:p>
        </p:txBody>
      </p:sp>
      <p:sp>
        <p:nvSpPr>
          <p:cNvPr id="5" name="Freeform 5"/>
          <p:cNvSpPr/>
          <p:nvPr/>
        </p:nvSpPr>
        <p:spPr>
          <a:xfrm>
            <a:off x="2551742" y="2090131"/>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4481653" y="2446449"/>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1027957" y="2341674"/>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Boulanger</a:t>
            </a:r>
          </a:p>
        </p:txBody>
      </p:sp>
      <p:sp>
        <p:nvSpPr>
          <p:cNvPr id="8" name="Freeform 8"/>
          <p:cNvSpPr/>
          <p:nvPr/>
        </p:nvSpPr>
        <p:spPr>
          <a:xfrm>
            <a:off x="2551742" y="2519392"/>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4481653" y="2875711"/>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2567532" y="2875711"/>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4481653" y="3305605"/>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1027957" y="3137412"/>
            <a:ext cx="1757871"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Mécanicien</a:t>
            </a:r>
          </a:p>
        </p:txBody>
      </p:sp>
      <p:sp>
        <p:nvSpPr>
          <p:cNvPr id="13" name="Freeform 13"/>
          <p:cNvSpPr/>
          <p:nvPr/>
        </p:nvSpPr>
        <p:spPr>
          <a:xfrm>
            <a:off x="2551742" y="3315130"/>
            <a:ext cx="118826" cy="118826"/>
          </a:xfrm>
          <a:custGeom>
            <a:avLst/>
            <a:gdLst/>
            <a:ahLst/>
            <a:cxnLst/>
            <a:rect l="l" t="t" r="r" b="b"/>
            <a:pathLst>
              <a:path w="118826" h="118826">
                <a:moveTo>
                  <a:pt x="0" y="0"/>
                </a:moveTo>
                <a:lnTo>
                  <a:pt x="118826" y="0"/>
                </a:lnTo>
                <a:lnTo>
                  <a:pt x="118826" y="118827"/>
                </a:lnTo>
                <a:lnTo>
                  <a:pt x="0" y="118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4481653" y="3735500"/>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TextBox 15"/>
          <p:cNvSpPr txBox="1"/>
          <p:nvPr/>
        </p:nvSpPr>
        <p:spPr>
          <a:xfrm>
            <a:off x="278222" y="3567307"/>
            <a:ext cx="2507606"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Jardinier Paysagiste</a:t>
            </a:r>
          </a:p>
        </p:txBody>
      </p:sp>
      <p:sp>
        <p:nvSpPr>
          <p:cNvPr id="16" name="Freeform 16"/>
          <p:cNvSpPr/>
          <p:nvPr/>
        </p:nvSpPr>
        <p:spPr>
          <a:xfrm>
            <a:off x="2551742" y="3745025"/>
            <a:ext cx="118826" cy="118826"/>
          </a:xfrm>
          <a:custGeom>
            <a:avLst/>
            <a:gdLst/>
            <a:ahLst/>
            <a:cxnLst/>
            <a:rect l="l" t="t" r="r" b="b"/>
            <a:pathLst>
              <a:path w="118826" h="118826">
                <a:moveTo>
                  <a:pt x="0" y="0"/>
                </a:moveTo>
                <a:lnTo>
                  <a:pt x="118826" y="0"/>
                </a:lnTo>
                <a:lnTo>
                  <a:pt x="118826" y="118826"/>
                </a:lnTo>
                <a:lnTo>
                  <a:pt x="0" y="1188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aphicFrame>
        <p:nvGraphicFramePr>
          <p:cNvPr id="17" name="Table 17"/>
          <p:cNvGraphicFramePr>
            <a:graphicFrameLocks noGrp="1"/>
          </p:cNvGraphicFramePr>
          <p:nvPr/>
        </p:nvGraphicFramePr>
        <p:xfrm>
          <a:off x="292050" y="6239061"/>
          <a:ext cx="6975900" cy="3449640"/>
        </p:xfrm>
        <a:graphic>
          <a:graphicData uri="http://schemas.openxmlformats.org/drawingml/2006/table">
            <a:tbl>
              <a:tblPr/>
              <a:tblGrid>
                <a:gridCol w="1395180">
                  <a:extLst>
                    <a:ext uri="{9D8B030D-6E8A-4147-A177-3AD203B41FA5}">
                      <a16:colId xmlns:a16="http://schemas.microsoft.com/office/drawing/2014/main" val="20000"/>
                    </a:ext>
                  </a:extLst>
                </a:gridCol>
                <a:gridCol w="1395180">
                  <a:extLst>
                    <a:ext uri="{9D8B030D-6E8A-4147-A177-3AD203B41FA5}">
                      <a16:colId xmlns:a16="http://schemas.microsoft.com/office/drawing/2014/main" val="20001"/>
                    </a:ext>
                  </a:extLst>
                </a:gridCol>
                <a:gridCol w="1395180">
                  <a:extLst>
                    <a:ext uri="{9D8B030D-6E8A-4147-A177-3AD203B41FA5}">
                      <a16:colId xmlns:a16="http://schemas.microsoft.com/office/drawing/2014/main" val="20002"/>
                    </a:ext>
                  </a:extLst>
                </a:gridCol>
                <a:gridCol w="1395180">
                  <a:extLst>
                    <a:ext uri="{9D8B030D-6E8A-4147-A177-3AD203B41FA5}">
                      <a16:colId xmlns:a16="http://schemas.microsoft.com/office/drawing/2014/main" val="20003"/>
                    </a:ext>
                  </a:extLst>
                </a:gridCol>
                <a:gridCol w="1395180">
                  <a:extLst>
                    <a:ext uri="{9D8B030D-6E8A-4147-A177-3AD203B41FA5}">
                      <a16:colId xmlns:a16="http://schemas.microsoft.com/office/drawing/2014/main" val="20004"/>
                    </a:ext>
                  </a:extLst>
                </a:gridCol>
              </a:tblGrid>
              <a:tr h="651297">
                <a:tc>
                  <a:txBody>
                    <a:bodyPr/>
                    <a:lstStyle/>
                    <a:p>
                      <a:pPr algn="ctr">
                        <a:lnSpc>
                          <a:spcPts val="1820"/>
                        </a:lnSpc>
                        <a:defRPr/>
                      </a:pPr>
                      <a:r>
                        <a:rPr lang="en-US" sz="1300">
                          <a:solidFill>
                            <a:srgbClr val="000000"/>
                          </a:solidFill>
                          <a:latin typeface="Playwrite FR Moderne"/>
                          <a:ea typeface="Playwrite FR Moderne"/>
                          <a:cs typeface="Playwrite FR Moderne"/>
                          <a:sym typeface="Playwrite FR Moderne"/>
                        </a:rPr>
                        <a:t>Sports</a:t>
                      </a:r>
                      <a:endParaRPr lang="en-US" sz="1100"/>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solidFill>
                      <a:srgbClr val="FFA4B1"/>
                    </a:solidFill>
                  </a:tcPr>
                </a:tc>
                <a:tc>
                  <a:txBody>
                    <a:bodyPr/>
                    <a:lstStyle/>
                    <a:p>
                      <a:pPr algn="ctr">
                        <a:lnSpc>
                          <a:spcPts val="1820"/>
                        </a:lnSpc>
                        <a:defRPr/>
                      </a:pPr>
                      <a:r>
                        <a:rPr lang="en-US" sz="1300">
                          <a:solidFill>
                            <a:srgbClr val="000000"/>
                          </a:solidFill>
                          <a:latin typeface="Playwrite FR Moderne"/>
                          <a:ea typeface="Playwrite FR Moderne"/>
                          <a:cs typeface="Playwrite FR Moderne"/>
                          <a:sym typeface="Playwrite FR Moderne"/>
                        </a:rPr>
                        <a:t>Arts / Loisirs Créatifs</a:t>
                      </a:r>
                      <a:endParaRPr lang="en-US" sz="1100"/>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solidFill>
                      <a:srgbClr val="FFA4B1"/>
                    </a:solidFill>
                  </a:tcPr>
                </a:tc>
                <a:tc>
                  <a:txBody>
                    <a:bodyPr/>
                    <a:lstStyle/>
                    <a:p>
                      <a:pPr algn="ctr">
                        <a:lnSpc>
                          <a:spcPts val="1820"/>
                        </a:lnSpc>
                        <a:defRPr/>
                      </a:pPr>
                      <a:r>
                        <a:rPr lang="en-US" sz="1300">
                          <a:solidFill>
                            <a:srgbClr val="000000"/>
                          </a:solidFill>
                          <a:latin typeface="Playwrite FR Moderne"/>
                          <a:ea typeface="Playwrite FR Moderne"/>
                          <a:cs typeface="Playwrite FR Moderne"/>
                          <a:sym typeface="Playwrite FR Moderne"/>
                        </a:rPr>
                        <a:t>Lecture</a:t>
                      </a:r>
                      <a:endParaRPr lang="en-US" sz="1100"/>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solidFill>
                      <a:srgbClr val="FFA4B1"/>
                    </a:solidFill>
                  </a:tcPr>
                </a:tc>
                <a:tc>
                  <a:txBody>
                    <a:bodyPr/>
                    <a:lstStyle/>
                    <a:p>
                      <a:pPr algn="ctr">
                        <a:lnSpc>
                          <a:spcPts val="1820"/>
                        </a:lnSpc>
                        <a:defRPr/>
                      </a:pPr>
                      <a:r>
                        <a:rPr lang="en-US" sz="1300">
                          <a:solidFill>
                            <a:srgbClr val="000000"/>
                          </a:solidFill>
                          <a:latin typeface="Playwrite FR Moderne"/>
                          <a:ea typeface="Playwrite FR Moderne"/>
                          <a:cs typeface="Playwrite FR Moderne"/>
                          <a:sym typeface="Playwrite FR Moderne"/>
                        </a:rPr>
                        <a:t>Activités pratiques</a:t>
                      </a:r>
                      <a:endParaRPr lang="en-US" sz="1100"/>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solidFill>
                      <a:srgbClr val="FFA4B1"/>
                    </a:solidFill>
                  </a:tcPr>
                </a:tc>
                <a:tc>
                  <a:txBody>
                    <a:bodyPr/>
                    <a:lstStyle/>
                    <a:p>
                      <a:pPr algn="ctr">
                        <a:lnSpc>
                          <a:spcPts val="1820"/>
                        </a:lnSpc>
                        <a:defRPr/>
                      </a:pPr>
                      <a:r>
                        <a:rPr lang="en-US" sz="1300">
                          <a:solidFill>
                            <a:srgbClr val="000000"/>
                          </a:solidFill>
                          <a:latin typeface="Playwrite FR Moderne"/>
                          <a:ea typeface="Playwrite FR Moderne"/>
                          <a:cs typeface="Playwrite FR Moderne"/>
                          <a:sym typeface="Playwrite FR Moderne"/>
                        </a:rPr>
                        <a:t>Aide/</a:t>
                      </a:r>
                      <a:endParaRPr lang="en-US" sz="1100"/>
                    </a:p>
                    <a:p>
                      <a:pPr algn="ctr">
                        <a:lnSpc>
                          <a:spcPts val="1820"/>
                        </a:lnSpc>
                      </a:pPr>
                      <a:r>
                        <a:rPr lang="en-US" sz="1300">
                          <a:solidFill>
                            <a:srgbClr val="000000"/>
                          </a:solidFill>
                          <a:latin typeface="Playwrite FR Moderne"/>
                          <a:ea typeface="Playwrite FR Moderne"/>
                          <a:cs typeface="Playwrite FR Moderne"/>
                          <a:sym typeface="Playwrite FR Moderne"/>
                        </a:rPr>
                        <a:t>Relationnel</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solidFill>
                      <a:srgbClr val="FFA4B1"/>
                    </a:solidFill>
                  </a:tcPr>
                </a:tc>
                <a:extLst>
                  <a:ext uri="{0D108BD9-81ED-4DB2-BD59-A6C34878D82A}">
                    <a16:rowId xmlns:a16="http://schemas.microsoft.com/office/drawing/2014/main" val="10000"/>
                  </a:ext>
                </a:extLst>
              </a:tr>
              <a:tr h="932781">
                <a:tc rowSpan="3">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rowSpan="3">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rowSpan="3">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rowSpan="3">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rowSpan="3">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extLst>
                  <a:ext uri="{0D108BD9-81ED-4DB2-BD59-A6C34878D82A}">
                    <a16:rowId xmlns:a16="http://schemas.microsoft.com/office/drawing/2014/main" val="10001"/>
                  </a:ext>
                </a:extLst>
              </a:tr>
              <a:tr h="932781">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extLst>
                  <a:ext uri="{0D108BD9-81ED-4DB2-BD59-A6C34878D82A}">
                    <a16:rowId xmlns:a16="http://schemas.microsoft.com/office/drawing/2014/main" val="10002"/>
                  </a:ext>
                </a:extLst>
              </a:tr>
              <a:tr h="932781">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tc vMerge="1">
                  <a:txBody>
                    <a:bodyPr/>
                    <a:lstStyle/>
                    <a:p>
                      <a:pPr algn="ctr">
                        <a:lnSpc>
                          <a:spcPts val="3249"/>
                        </a:lnSpc>
                        <a:defRPr/>
                      </a:pPr>
                      <a:r>
                        <a:rPr lang="en-US" sz="1299">
                          <a:solidFill>
                            <a:srgbClr val="000000"/>
                          </a:solidFill>
                          <a:latin typeface="Playwrite FR Moderne"/>
                          <a:ea typeface="Playwrite FR Moderne"/>
                          <a:cs typeface="Playwrite FR Moderne"/>
                          <a:sym typeface="Playwrite FR Moderne"/>
                        </a:rPr>
                        <a:t>.......................</a:t>
                      </a:r>
                      <a:endParaRPr lang="en-US" sz="1100"/>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p>
                      <a:pPr algn="ctr">
                        <a:lnSpc>
                          <a:spcPts val="3249"/>
                        </a:lnSpc>
                      </a:pPr>
                      <a:r>
                        <a:rPr lang="en-US" sz="1299">
                          <a:solidFill>
                            <a:srgbClr val="000000"/>
                          </a:solidFill>
                          <a:latin typeface="Playwrite FR Moderne"/>
                          <a:ea typeface="Playwrite FR Moderne"/>
                          <a:cs typeface="Playwrite FR Moderne"/>
                          <a:sym typeface="Playwrite FR Moderne"/>
                        </a:rPr>
                        <a:t>......................</a:t>
                      </a:r>
                    </a:p>
                  </a:txBody>
                  <a:tcPr marL="0" marR="0" marT="0" marB="0" anchor="ctr">
                    <a:lnL w="19050" cap="flat" cmpd="sng" algn="ctr">
                      <a:solidFill>
                        <a:srgbClr val="C2415C"/>
                      </a:solidFill>
                      <a:prstDash val="solid"/>
                      <a:round/>
                      <a:headEnd type="none" w="med" len="med"/>
                      <a:tailEnd type="none" w="med" len="med"/>
                    </a:lnL>
                    <a:lnR w="19050" cap="flat" cmpd="sng" algn="ctr">
                      <a:solidFill>
                        <a:srgbClr val="C2415C"/>
                      </a:solidFill>
                      <a:prstDash val="solid"/>
                      <a:round/>
                      <a:headEnd type="none" w="med" len="med"/>
                      <a:tailEnd type="none" w="med" len="med"/>
                    </a:lnR>
                    <a:lnT w="19050" cap="flat" cmpd="sng" algn="ctr">
                      <a:solidFill>
                        <a:srgbClr val="C2415C"/>
                      </a:solidFill>
                      <a:prstDash val="solid"/>
                      <a:round/>
                      <a:headEnd type="none" w="med" len="med"/>
                      <a:tailEnd type="none" w="med" len="med"/>
                    </a:lnT>
                    <a:lnB w="19050" cap="flat" cmpd="sng" algn="ctr">
                      <a:solidFill>
                        <a:srgbClr val="C2415C"/>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8" name="TextBox 18"/>
          <p:cNvSpPr txBox="1"/>
          <p:nvPr/>
        </p:nvSpPr>
        <p:spPr>
          <a:xfrm>
            <a:off x="1066174" y="488137"/>
            <a:ext cx="3208789" cy="514350"/>
          </a:xfrm>
          <a:prstGeom prst="rect">
            <a:avLst/>
          </a:prstGeom>
        </p:spPr>
        <p:txBody>
          <a:bodyPr lIns="0" tIns="0" rIns="0" bIns="0" rtlCol="0" anchor="t">
            <a:spAutoFit/>
          </a:bodyPr>
          <a:lstStyle/>
          <a:p>
            <a:pPr algn="just">
              <a:lnSpc>
                <a:spcPts val="4200"/>
              </a:lnSpc>
            </a:pPr>
            <a:r>
              <a:rPr lang="fr-FR" sz="3000" u="sng" dirty="0">
                <a:solidFill>
                  <a:srgbClr val="000000"/>
                </a:solidFill>
                <a:latin typeface="Railey"/>
                <a:ea typeface="Railey"/>
                <a:cs typeface="Railey"/>
                <a:sym typeface="Railey"/>
              </a:rPr>
              <a:t>Un peu de vocabulaire...</a:t>
            </a:r>
          </a:p>
        </p:txBody>
      </p:sp>
      <p:sp>
        <p:nvSpPr>
          <p:cNvPr id="19" name="TextBox 19"/>
          <p:cNvSpPr txBox="1"/>
          <p:nvPr/>
        </p:nvSpPr>
        <p:spPr>
          <a:xfrm>
            <a:off x="438392" y="4511551"/>
            <a:ext cx="6815730" cy="301903"/>
          </a:xfrm>
          <a:prstGeom prst="rect">
            <a:avLst/>
          </a:prstGeom>
        </p:spPr>
        <p:txBody>
          <a:bodyPr lIns="0" tIns="0" rIns="0" bIns="0" rtlCol="0" anchor="t">
            <a:spAutoFit/>
          </a:bodyPr>
          <a:lstStyle/>
          <a:p>
            <a:pPr marL="140335" lvl="1" algn="just">
              <a:lnSpc>
                <a:spcPts val="2600"/>
              </a:lnSpc>
            </a:pPr>
            <a:r>
              <a:rPr lang="fr-FR" sz="1300" dirty="0">
                <a:solidFill>
                  <a:srgbClr val="000000"/>
                </a:solidFill>
                <a:latin typeface="Playwrite FR Moderne"/>
                <a:ea typeface="Playwrite FR Moderne"/>
                <a:cs typeface="Playwrite FR Moderne"/>
                <a:sym typeface="Playwrite FR Moderne"/>
              </a:rPr>
              <a:t>2. Classe les activités suivantes dans la bonne catégorie :</a:t>
            </a:r>
          </a:p>
        </p:txBody>
      </p:sp>
      <p:sp>
        <p:nvSpPr>
          <p:cNvPr id="20" name="TextBox 20"/>
          <p:cNvSpPr txBox="1"/>
          <p:nvPr/>
        </p:nvSpPr>
        <p:spPr>
          <a:xfrm>
            <a:off x="438392" y="4913817"/>
            <a:ext cx="6815730" cy="966931"/>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Patinage - Club Lecture - Création de bijoux - Cuisine - Bricolage - Football - Guitare - Lecture de mangas - Jardinage - Dessin - Pâtisserie - Garde d’enfants - Chorale - Théâtre - Organiser des évènements - Lecture de romans</a:t>
            </a:r>
          </a:p>
        </p:txBody>
      </p:sp>
      <p:sp>
        <p:nvSpPr>
          <p:cNvPr id="21" name="TextBox 21"/>
          <p:cNvSpPr txBox="1"/>
          <p:nvPr/>
        </p:nvSpPr>
        <p:spPr>
          <a:xfrm>
            <a:off x="517995" y="1488262"/>
            <a:ext cx="6815730" cy="300082"/>
          </a:xfrm>
          <a:prstGeom prst="rect">
            <a:avLst/>
          </a:prstGeom>
        </p:spPr>
        <p:txBody>
          <a:bodyPr lIns="0" tIns="0" rIns="0" bIns="0" rtlCol="0" anchor="t">
            <a:spAutoFit/>
          </a:bodyPr>
          <a:lstStyle/>
          <a:p>
            <a:pPr marL="280671" lvl="1" indent="-140335" algn="just">
              <a:lnSpc>
                <a:spcPts val="2600"/>
              </a:lnSpc>
              <a:buAutoNum type="arabicPeriod"/>
            </a:pPr>
            <a:r>
              <a:rPr lang="fr-FR" sz="1300" dirty="0">
                <a:solidFill>
                  <a:srgbClr val="000000"/>
                </a:solidFill>
                <a:latin typeface="Playwrite FR Moderne"/>
                <a:ea typeface="Playwrite FR Moderne"/>
                <a:cs typeface="Playwrite FR Moderne"/>
                <a:sym typeface="Playwrite FR Moderne"/>
              </a:rPr>
              <a:t>Relie chaque compétence au métier où elle serait le plus utile :</a:t>
            </a:r>
          </a:p>
        </p:txBody>
      </p:sp>
      <p:sp>
        <p:nvSpPr>
          <p:cNvPr id="22" name="TextBox 22"/>
          <p:cNvSpPr txBox="1"/>
          <p:nvPr/>
        </p:nvSpPr>
        <p:spPr>
          <a:xfrm>
            <a:off x="4755262" y="2268098"/>
            <a:ext cx="2578464" cy="300082"/>
          </a:xfrm>
          <a:prstGeom prst="rect">
            <a:avLst/>
          </a:prstGeom>
        </p:spPr>
        <p:txBody>
          <a:bodyPr lIns="0" tIns="0" rIns="0" bIns="0" rtlCol="0" anchor="t">
            <a:spAutoFit/>
          </a:bodyPr>
          <a:lstStyle/>
          <a:p>
            <a:pPr algn="ctr">
              <a:lnSpc>
                <a:spcPts val="2600"/>
              </a:lnSpc>
            </a:pPr>
            <a:r>
              <a:rPr lang="fr-FR" sz="1300" dirty="0" err="1">
                <a:solidFill>
                  <a:srgbClr val="000000"/>
                </a:solidFill>
                <a:latin typeface="Playwrite BR"/>
                <a:ea typeface="Playwrite BR"/>
                <a:cs typeface="Playwrite BR"/>
                <a:sym typeface="Playwrite BR"/>
              </a:rPr>
              <a:t>Etre</a:t>
            </a:r>
            <a:r>
              <a:rPr lang="fr-FR" sz="1300" dirty="0">
                <a:solidFill>
                  <a:srgbClr val="000000"/>
                </a:solidFill>
                <a:latin typeface="Playwrite BR"/>
                <a:ea typeface="Playwrite BR"/>
                <a:cs typeface="Playwrite BR"/>
                <a:sym typeface="Playwrite BR"/>
              </a:rPr>
              <a:t> endurant physiquement</a:t>
            </a:r>
          </a:p>
        </p:txBody>
      </p:sp>
      <p:sp>
        <p:nvSpPr>
          <p:cNvPr id="23" name="TextBox 23"/>
          <p:cNvSpPr txBox="1"/>
          <p:nvPr/>
        </p:nvSpPr>
        <p:spPr>
          <a:xfrm>
            <a:off x="4698111" y="1838204"/>
            <a:ext cx="1500691" cy="300082"/>
          </a:xfrm>
          <a:prstGeom prst="rect">
            <a:avLst/>
          </a:prstGeom>
        </p:spPr>
        <p:txBody>
          <a:bodyPr lIns="0" tIns="0" rIns="0" bIns="0" rtlCol="0" anchor="t">
            <a:spAutoFit/>
          </a:bodyPr>
          <a:lstStyle/>
          <a:p>
            <a:pPr algn="ctr">
              <a:lnSpc>
                <a:spcPts val="2600"/>
              </a:lnSpc>
            </a:pPr>
            <a:r>
              <a:rPr lang="fr-FR" sz="1300" dirty="0" err="1">
                <a:solidFill>
                  <a:srgbClr val="000000"/>
                </a:solidFill>
                <a:latin typeface="Playwrite BR"/>
                <a:ea typeface="Playwrite BR"/>
                <a:cs typeface="Playwrite BR"/>
                <a:sym typeface="Playwrite BR"/>
              </a:rPr>
              <a:t>Etre</a:t>
            </a:r>
            <a:r>
              <a:rPr lang="fr-FR" sz="1300" dirty="0">
                <a:solidFill>
                  <a:srgbClr val="000000"/>
                </a:solidFill>
                <a:latin typeface="Playwrite BR"/>
                <a:ea typeface="Playwrite BR"/>
                <a:cs typeface="Playwrite BR"/>
                <a:sym typeface="Playwrite BR"/>
              </a:rPr>
              <a:t> à l’écoute</a:t>
            </a:r>
          </a:p>
        </p:txBody>
      </p:sp>
      <p:sp>
        <p:nvSpPr>
          <p:cNvPr id="24" name="TextBox 24"/>
          <p:cNvSpPr txBox="1"/>
          <p:nvPr/>
        </p:nvSpPr>
        <p:spPr>
          <a:xfrm>
            <a:off x="4698111" y="2697993"/>
            <a:ext cx="2300805" cy="300082"/>
          </a:xfrm>
          <a:prstGeom prst="rect">
            <a:avLst/>
          </a:prstGeom>
        </p:spPr>
        <p:txBody>
          <a:bodyPr lIns="0" tIns="0" rIns="0" bIns="0" rtlCol="0" anchor="t">
            <a:spAutoFit/>
          </a:bodyPr>
          <a:lstStyle/>
          <a:p>
            <a:pPr algn="ctr">
              <a:lnSpc>
                <a:spcPts val="2600"/>
              </a:lnSpc>
            </a:pPr>
            <a:r>
              <a:rPr lang="fr-FR" sz="1300" dirty="0" err="1">
                <a:solidFill>
                  <a:srgbClr val="000000"/>
                </a:solidFill>
                <a:latin typeface="Playwrite BR"/>
                <a:ea typeface="Playwrite BR"/>
                <a:cs typeface="Playwrite BR"/>
                <a:sym typeface="Playwrite BR"/>
              </a:rPr>
              <a:t>Etre</a:t>
            </a:r>
            <a:r>
              <a:rPr lang="fr-FR" sz="1300" dirty="0">
                <a:solidFill>
                  <a:srgbClr val="000000"/>
                </a:solidFill>
                <a:latin typeface="Playwrite BR"/>
                <a:ea typeface="Playwrite BR"/>
                <a:cs typeface="Playwrite BR"/>
                <a:sym typeface="Playwrite BR"/>
              </a:rPr>
              <a:t> précis et rigoureux</a:t>
            </a:r>
          </a:p>
        </p:txBody>
      </p:sp>
      <p:sp>
        <p:nvSpPr>
          <p:cNvPr id="25" name="TextBox 25"/>
          <p:cNvSpPr txBox="1"/>
          <p:nvPr/>
        </p:nvSpPr>
        <p:spPr>
          <a:xfrm>
            <a:off x="226275" y="2697993"/>
            <a:ext cx="2241524"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Accompagnant grand âge</a:t>
            </a:r>
          </a:p>
        </p:txBody>
      </p:sp>
      <p:sp>
        <p:nvSpPr>
          <p:cNvPr id="26" name="TextBox 26"/>
          <p:cNvSpPr txBox="1"/>
          <p:nvPr/>
        </p:nvSpPr>
        <p:spPr>
          <a:xfrm>
            <a:off x="4698111" y="3127887"/>
            <a:ext cx="2300805" cy="300082"/>
          </a:xfrm>
          <a:prstGeom prst="rect">
            <a:avLst/>
          </a:prstGeom>
        </p:spPr>
        <p:txBody>
          <a:bodyPr lIns="0" tIns="0" rIns="0" bIns="0" rtlCol="0" anchor="t">
            <a:spAutoFit/>
          </a:bodyPr>
          <a:lstStyle/>
          <a:p>
            <a:pPr algn="ctr">
              <a:lnSpc>
                <a:spcPts val="2600"/>
              </a:lnSpc>
            </a:pPr>
            <a:r>
              <a:rPr lang="fr-FR" sz="1300" dirty="0" err="1">
                <a:solidFill>
                  <a:srgbClr val="000000"/>
                </a:solidFill>
                <a:latin typeface="Playwrite BR"/>
                <a:ea typeface="Playwrite BR"/>
                <a:cs typeface="Playwrite BR"/>
                <a:sym typeface="Playwrite BR"/>
              </a:rPr>
              <a:t>Etre</a:t>
            </a:r>
            <a:r>
              <a:rPr lang="fr-FR" sz="1300" dirty="0">
                <a:solidFill>
                  <a:srgbClr val="000000"/>
                </a:solidFill>
                <a:latin typeface="Playwrite BR"/>
                <a:ea typeface="Playwrite BR"/>
                <a:cs typeface="Playwrite BR"/>
                <a:sym typeface="Playwrite BR"/>
              </a:rPr>
              <a:t> poli et accueillant</a:t>
            </a:r>
          </a:p>
        </p:txBody>
      </p:sp>
      <p:sp>
        <p:nvSpPr>
          <p:cNvPr id="27" name="TextBox 27"/>
          <p:cNvSpPr txBox="1"/>
          <p:nvPr/>
        </p:nvSpPr>
        <p:spPr>
          <a:xfrm>
            <a:off x="4774309" y="3557782"/>
            <a:ext cx="2559416" cy="300082"/>
          </a:xfrm>
          <a:prstGeom prst="rect">
            <a:avLst/>
          </a:prstGeom>
        </p:spPr>
        <p:txBody>
          <a:bodyPr lIns="0" tIns="0" rIns="0" bIns="0" rtlCol="0" anchor="t">
            <a:spAutoFit/>
          </a:bodyPr>
          <a:lstStyle/>
          <a:p>
            <a:pPr algn="ctr">
              <a:lnSpc>
                <a:spcPts val="2600"/>
              </a:lnSpc>
            </a:pPr>
            <a:r>
              <a:rPr lang="fr-FR" sz="1300" dirty="0">
                <a:solidFill>
                  <a:srgbClr val="000000"/>
                </a:solidFill>
                <a:latin typeface="Playwrite BR"/>
                <a:ea typeface="Playwrite BR"/>
                <a:cs typeface="Playwrite BR"/>
                <a:sym typeface="Playwrite BR"/>
              </a:rPr>
              <a:t>Respecter les règles </a:t>
            </a:r>
            <a:r>
              <a:rPr lang="fr-FR" sz="1300" dirty="0" err="1">
                <a:solidFill>
                  <a:srgbClr val="000000"/>
                </a:solidFill>
                <a:latin typeface="Playwrite BR"/>
                <a:ea typeface="Playwrite BR"/>
                <a:cs typeface="Playwrite BR"/>
                <a:sym typeface="Playwrite BR"/>
              </a:rPr>
              <a:t>d”hygiène</a:t>
            </a:r>
            <a:endParaRPr lang="fr-FR" sz="1300" dirty="0">
              <a:solidFill>
                <a:srgbClr val="000000"/>
              </a:solidFill>
              <a:latin typeface="Playwrite BR"/>
              <a:ea typeface="Playwrite BR"/>
              <a:cs typeface="Playwrite BR"/>
              <a:sym typeface="Playwrite BR"/>
            </a:endParaRPr>
          </a:p>
        </p:txBody>
      </p:sp>
      <p:sp>
        <p:nvSpPr>
          <p:cNvPr id="28" name="Espace réservé du pied de page 27">
            <a:extLst>
              <a:ext uri="{FF2B5EF4-FFF2-40B4-BE49-F238E27FC236}">
                <a16:creationId xmlns:a16="http://schemas.microsoft.com/office/drawing/2014/main" id="{E798803A-3010-7AF4-70DA-0DF6E4B8855B}"/>
              </a:ext>
            </a:extLst>
          </p:cNvPr>
          <p:cNvSpPr>
            <a:spLocks noGrp="1"/>
          </p:cNvSpPr>
          <p:nvPr>
            <p:ph type="ftr" sz="quarter" idx="11"/>
          </p:nvPr>
        </p:nvSpPr>
        <p:spPr>
          <a:xfrm>
            <a:off x="2254250" y="10296620"/>
            <a:ext cx="2895600" cy="365125"/>
          </a:xfrm>
        </p:spPr>
        <p:txBody>
          <a:bodyPr/>
          <a:lstStyle/>
          <a:p>
            <a:r>
              <a:rPr lang="en-US" dirty="0"/>
              <a:t>https://mimiclass.fr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14433" y="3126127"/>
            <a:ext cx="6731133" cy="6377749"/>
          </a:xfrm>
          <a:custGeom>
            <a:avLst/>
            <a:gdLst/>
            <a:ahLst/>
            <a:cxnLst/>
            <a:rect l="l" t="t" r="r" b="b"/>
            <a:pathLst>
              <a:path w="6731133" h="6377749">
                <a:moveTo>
                  <a:pt x="0" y="0"/>
                </a:moveTo>
                <a:lnTo>
                  <a:pt x="6731134" y="0"/>
                </a:lnTo>
                <a:lnTo>
                  <a:pt x="6731134" y="6377748"/>
                </a:lnTo>
                <a:lnTo>
                  <a:pt x="0" y="6377748"/>
                </a:lnTo>
                <a:lnTo>
                  <a:pt x="0" y="0"/>
                </a:lnTo>
                <a:close/>
              </a:path>
            </a:pathLst>
          </a:custGeom>
          <a:blipFill>
            <a:blip r:embed="rId2"/>
            <a:stretch>
              <a:fillRect/>
            </a:stretch>
          </a:blipFill>
        </p:spPr>
      </p:sp>
      <p:sp>
        <p:nvSpPr>
          <p:cNvPr id="3" name="TextBox 3"/>
          <p:cNvSpPr txBox="1"/>
          <p:nvPr/>
        </p:nvSpPr>
        <p:spPr>
          <a:xfrm>
            <a:off x="372135" y="154976"/>
            <a:ext cx="6815730" cy="301903"/>
          </a:xfrm>
          <a:prstGeom prst="rect">
            <a:avLst/>
          </a:prstGeom>
        </p:spPr>
        <p:txBody>
          <a:bodyPr lIns="0" tIns="0" rIns="0" bIns="0" rtlCol="0" anchor="t">
            <a:spAutoFit/>
          </a:bodyPr>
          <a:lstStyle/>
          <a:p>
            <a:pPr marL="140335" lvl="1" algn="just">
              <a:lnSpc>
                <a:spcPts val="2600"/>
              </a:lnSpc>
            </a:pPr>
            <a:r>
              <a:rPr lang="en-US" sz="1300" dirty="0">
                <a:solidFill>
                  <a:srgbClr val="000000"/>
                </a:solidFill>
                <a:latin typeface="Playwrite FR Moderne"/>
                <a:ea typeface="Playwrite FR Moderne"/>
                <a:cs typeface="Playwrite FR Moderne"/>
                <a:sym typeface="Playwrite FR Moderne"/>
              </a:rPr>
              <a:t>3. </a:t>
            </a:r>
            <a:r>
              <a:rPr lang="fr-FR" sz="1300" dirty="0">
                <a:solidFill>
                  <a:srgbClr val="000000"/>
                </a:solidFill>
                <a:latin typeface="Playwrite FR Moderne"/>
                <a:ea typeface="Playwrite FR Moderne"/>
                <a:cs typeface="Playwrite FR Moderne"/>
                <a:sym typeface="Playwrite FR Moderne"/>
              </a:rPr>
              <a:t>Retrouve les centres d’intérêts dans la grille de mots mêlés </a:t>
            </a:r>
            <a:r>
              <a:rPr lang="en-US" sz="1300" dirty="0">
                <a:solidFill>
                  <a:srgbClr val="000000"/>
                </a:solidFill>
                <a:latin typeface="Playwrite FR Moderne"/>
                <a:ea typeface="Playwrite FR Moderne"/>
                <a:cs typeface="Playwrite FR Moderne"/>
                <a:sym typeface="Playwrite FR Moderne"/>
              </a:rPr>
              <a:t>:</a:t>
            </a:r>
          </a:p>
        </p:txBody>
      </p:sp>
      <p:sp>
        <p:nvSpPr>
          <p:cNvPr id="4" name="TextBox 4"/>
          <p:cNvSpPr txBox="1"/>
          <p:nvPr/>
        </p:nvSpPr>
        <p:spPr>
          <a:xfrm>
            <a:off x="756000" y="766052"/>
            <a:ext cx="1277726"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NATATION</a:t>
            </a:r>
          </a:p>
        </p:txBody>
      </p:sp>
      <p:sp>
        <p:nvSpPr>
          <p:cNvPr id="5" name="TextBox 5"/>
          <p:cNvSpPr txBox="1"/>
          <p:nvPr/>
        </p:nvSpPr>
        <p:spPr>
          <a:xfrm>
            <a:off x="2768910" y="766052"/>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EQUITATION</a:t>
            </a:r>
          </a:p>
        </p:txBody>
      </p:sp>
      <p:sp>
        <p:nvSpPr>
          <p:cNvPr id="6" name="TextBox 6"/>
          <p:cNvSpPr txBox="1"/>
          <p:nvPr/>
        </p:nvSpPr>
        <p:spPr>
          <a:xfrm>
            <a:off x="5049170" y="764042"/>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PEINTURE</a:t>
            </a:r>
          </a:p>
        </p:txBody>
      </p:sp>
      <p:sp>
        <p:nvSpPr>
          <p:cNvPr id="7" name="TextBox 7"/>
          <p:cNvSpPr txBox="1"/>
          <p:nvPr/>
        </p:nvSpPr>
        <p:spPr>
          <a:xfrm>
            <a:off x="756000" y="1127262"/>
            <a:ext cx="1277726"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COUTURE</a:t>
            </a:r>
          </a:p>
        </p:txBody>
      </p:sp>
      <p:sp>
        <p:nvSpPr>
          <p:cNvPr id="8" name="TextBox 8"/>
          <p:cNvSpPr txBox="1"/>
          <p:nvPr/>
        </p:nvSpPr>
        <p:spPr>
          <a:xfrm>
            <a:off x="2768910" y="1127262"/>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PIANO</a:t>
            </a:r>
          </a:p>
        </p:txBody>
      </p:sp>
      <p:sp>
        <p:nvSpPr>
          <p:cNvPr id="9" name="TextBox 9"/>
          <p:cNvSpPr txBox="1"/>
          <p:nvPr/>
        </p:nvSpPr>
        <p:spPr>
          <a:xfrm>
            <a:off x="5049170" y="1127262"/>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CHANT</a:t>
            </a:r>
          </a:p>
        </p:txBody>
      </p:sp>
      <p:sp>
        <p:nvSpPr>
          <p:cNvPr id="10" name="TextBox 10"/>
          <p:cNvSpPr txBox="1"/>
          <p:nvPr/>
        </p:nvSpPr>
        <p:spPr>
          <a:xfrm>
            <a:off x="756000" y="1490481"/>
            <a:ext cx="1277726"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LECTURE</a:t>
            </a:r>
          </a:p>
        </p:txBody>
      </p:sp>
      <p:sp>
        <p:nvSpPr>
          <p:cNvPr id="11" name="TextBox 11"/>
          <p:cNvSpPr txBox="1"/>
          <p:nvPr/>
        </p:nvSpPr>
        <p:spPr>
          <a:xfrm>
            <a:off x="2770568" y="1490481"/>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JARDINAGE</a:t>
            </a:r>
          </a:p>
        </p:txBody>
      </p:sp>
      <p:sp>
        <p:nvSpPr>
          <p:cNvPr id="12" name="TextBox 12"/>
          <p:cNvSpPr txBox="1"/>
          <p:nvPr/>
        </p:nvSpPr>
        <p:spPr>
          <a:xfrm>
            <a:off x="5049170" y="1490481"/>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CUISINE</a:t>
            </a:r>
          </a:p>
        </p:txBody>
      </p:sp>
      <p:sp>
        <p:nvSpPr>
          <p:cNvPr id="13" name="TextBox 13"/>
          <p:cNvSpPr txBox="1"/>
          <p:nvPr/>
        </p:nvSpPr>
        <p:spPr>
          <a:xfrm>
            <a:off x="756000" y="1853701"/>
            <a:ext cx="1277726"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THEATRE</a:t>
            </a:r>
          </a:p>
        </p:txBody>
      </p:sp>
      <p:sp>
        <p:nvSpPr>
          <p:cNvPr id="14" name="TextBox 14"/>
          <p:cNvSpPr txBox="1"/>
          <p:nvPr/>
        </p:nvSpPr>
        <p:spPr>
          <a:xfrm>
            <a:off x="2770568" y="1853701"/>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FOOTBALL</a:t>
            </a:r>
          </a:p>
        </p:txBody>
      </p:sp>
      <p:sp>
        <p:nvSpPr>
          <p:cNvPr id="15" name="TextBox 15"/>
          <p:cNvSpPr txBox="1"/>
          <p:nvPr/>
        </p:nvSpPr>
        <p:spPr>
          <a:xfrm>
            <a:off x="5049170" y="1874282"/>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PATINAGE</a:t>
            </a:r>
          </a:p>
        </p:txBody>
      </p:sp>
      <p:sp>
        <p:nvSpPr>
          <p:cNvPr id="16" name="TextBox 16"/>
          <p:cNvSpPr txBox="1"/>
          <p:nvPr/>
        </p:nvSpPr>
        <p:spPr>
          <a:xfrm>
            <a:off x="756000" y="2237501"/>
            <a:ext cx="1277726"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DESSIN</a:t>
            </a:r>
          </a:p>
        </p:txBody>
      </p:sp>
      <p:sp>
        <p:nvSpPr>
          <p:cNvPr id="17" name="TextBox 17"/>
          <p:cNvSpPr txBox="1"/>
          <p:nvPr/>
        </p:nvSpPr>
        <p:spPr>
          <a:xfrm>
            <a:off x="2770568" y="2237501"/>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RANDONNEE</a:t>
            </a:r>
          </a:p>
        </p:txBody>
      </p:sp>
      <p:sp>
        <p:nvSpPr>
          <p:cNvPr id="18" name="TextBox 18"/>
          <p:cNvSpPr txBox="1"/>
          <p:nvPr/>
        </p:nvSpPr>
        <p:spPr>
          <a:xfrm>
            <a:off x="5049170" y="2258082"/>
            <a:ext cx="1649953" cy="300082"/>
          </a:xfrm>
          <a:prstGeom prst="rect">
            <a:avLst/>
          </a:prstGeom>
        </p:spPr>
        <p:txBody>
          <a:bodyPr lIns="0" tIns="0" rIns="0" bIns="0" rtlCol="0" anchor="t">
            <a:spAutoFit/>
          </a:bodyPr>
          <a:lstStyle/>
          <a:p>
            <a:pPr algn="ctr">
              <a:lnSpc>
                <a:spcPts val="2600"/>
              </a:lnSpc>
            </a:pPr>
            <a:r>
              <a:rPr lang="fr-FR" sz="1300" dirty="0">
                <a:solidFill>
                  <a:srgbClr val="C2415C"/>
                </a:solidFill>
                <a:latin typeface="Playwrite FR Moderne"/>
                <a:ea typeface="Playwrite FR Moderne"/>
                <a:cs typeface="Playwrite FR Moderne"/>
                <a:sym typeface="Playwrite FR Moderne"/>
              </a:rPr>
              <a:t>PECHE</a:t>
            </a:r>
          </a:p>
        </p:txBody>
      </p:sp>
      <p:sp>
        <p:nvSpPr>
          <p:cNvPr id="19" name="Espace réservé du pied de page 18">
            <a:extLst>
              <a:ext uri="{FF2B5EF4-FFF2-40B4-BE49-F238E27FC236}">
                <a16:creationId xmlns:a16="http://schemas.microsoft.com/office/drawing/2014/main" id="{C0B24AED-C288-BA7A-E15A-4BD876E6EB56}"/>
              </a:ext>
            </a:extLst>
          </p:cNvPr>
          <p:cNvSpPr>
            <a:spLocks noGrp="1"/>
          </p:cNvSpPr>
          <p:nvPr>
            <p:ph type="ftr" sz="quarter" idx="11"/>
          </p:nvPr>
        </p:nvSpPr>
        <p:spPr>
          <a:xfrm>
            <a:off x="2330450" y="10328275"/>
            <a:ext cx="2895600" cy="365125"/>
          </a:xfrm>
        </p:spPr>
        <p:txBody>
          <a:bodyPr/>
          <a:lstStyle/>
          <a:p>
            <a:r>
              <a:rPr lang="en-US" dirty="0"/>
              <a:t>https://mimiclass.fr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1720" y="201720"/>
            <a:ext cx="737881" cy="737881"/>
          </a:xfrm>
          <a:custGeom>
            <a:avLst/>
            <a:gdLst/>
            <a:ahLst/>
            <a:cxnLst/>
            <a:rect l="l" t="t" r="r" b="b"/>
            <a:pathLst>
              <a:path w="737881" h="737881">
                <a:moveTo>
                  <a:pt x="0" y="0"/>
                </a:moveTo>
                <a:lnTo>
                  <a:pt x="737880" y="0"/>
                </a:lnTo>
                <a:lnTo>
                  <a:pt x="737880" y="737880"/>
                </a:lnTo>
                <a:lnTo>
                  <a:pt x="0" y="7378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409460" y="2003474"/>
            <a:ext cx="2561491" cy="2034507"/>
            <a:chOff x="0" y="0"/>
            <a:chExt cx="543989" cy="432072"/>
          </a:xfrm>
        </p:grpSpPr>
        <p:sp>
          <p:nvSpPr>
            <p:cNvPr id="4" name="Freeform 4"/>
            <p:cNvSpPr/>
            <p:nvPr/>
          </p:nvSpPr>
          <p:spPr>
            <a:xfrm>
              <a:off x="0" y="0"/>
              <a:ext cx="543989" cy="432072"/>
            </a:xfrm>
            <a:custGeom>
              <a:avLst/>
              <a:gdLst/>
              <a:ahLst/>
              <a:cxnLst/>
              <a:rect l="l" t="t" r="r" b="b"/>
              <a:pathLst>
                <a:path w="543989" h="432072">
                  <a:moveTo>
                    <a:pt x="12090" y="0"/>
                  </a:moveTo>
                  <a:lnTo>
                    <a:pt x="531899" y="0"/>
                  </a:lnTo>
                  <a:cubicBezTo>
                    <a:pt x="538576" y="0"/>
                    <a:pt x="543989" y="5413"/>
                    <a:pt x="543989" y="12090"/>
                  </a:cubicBezTo>
                  <a:lnTo>
                    <a:pt x="543989" y="419982"/>
                  </a:lnTo>
                  <a:cubicBezTo>
                    <a:pt x="543989" y="426659"/>
                    <a:pt x="538576" y="432072"/>
                    <a:pt x="531899" y="432072"/>
                  </a:cubicBezTo>
                  <a:lnTo>
                    <a:pt x="12090" y="432072"/>
                  </a:lnTo>
                  <a:cubicBezTo>
                    <a:pt x="5413" y="432072"/>
                    <a:pt x="0" y="426659"/>
                    <a:pt x="0" y="419982"/>
                  </a:cubicBezTo>
                  <a:lnTo>
                    <a:pt x="0" y="12090"/>
                  </a:lnTo>
                  <a:cubicBezTo>
                    <a:pt x="0" y="5413"/>
                    <a:pt x="5413" y="0"/>
                    <a:pt x="12090" y="0"/>
                  </a:cubicBezTo>
                  <a:close/>
                </a:path>
              </a:pathLst>
            </a:custGeom>
            <a:solidFill>
              <a:srgbClr val="FFFFFF"/>
            </a:solidFill>
            <a:ln w="38100" cap="sq">
              <a:solidFill>
                <a:srgbClr val="FFA4B1"/>
              </a:solidFill>
              <a:prstDash val="solid"/>
              <a:miter/>
            </a:ln>
          </p:spPr>
        </p:sp>
        <p:sp>
          <p:nvSpPr>
            <p:cNvPr id="5" name="TextBox 5"/>
            <p:cNvSpPr txBox="1"/>
            <p:nvPr/>
          </p:nvSpPr>
          <p:spPr>
            <a:xfrm>
              <a:off x="0" y="-104775"/>
              <a:ext cx="543989" cy="536847"/>
            </a:xfrm>
            <a:prstGeom prst="rect">
              <a:avLst/>
            </a:prstGeom>
          </p:spPr>
          <p:txBody>
            <a:bodyPr lIns="50800" tIns="50800" rIns="50800" bIns="50800" rtlCol="0" anchor="ctr"/>
            <a:lstStyle/>
            <a:p>
              <a:pPr algn="ctr">
                <a:lnSpc>
                  <a:spcPts val="2737"/>
                </a:lnSpc>
              </a:pPr>
              <a:endParaRPr lang="fr-FR" dirty="0"/>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p:txBody>
        </p:sp>
      </p:grpSp>
      <p:grpSp>
        <p:nvGrpSpPr>
          <p:cNvPr id="6" name="Group 6"/>
          <p:cNvGrpSpPr/>
          <p:nvPr/>
        </p:nvGrpSpPr>
        <p:grpSpPr>
          <a:xfrm>
            <a:off x="756000" y="1404467"/>
            <a:ext cx="1912645" cy="992468"/>
            <a:chOff x="0" y="-40867"/>
            <a:chExt cx="685449" cy="355678"/>
          </a:xfrm>
        </p:grpSpPr>
        <p:sp>
          <p:nvSpPr>
            <p:cNvPr id="7" name="Freeform 7"/>
            <p:cNvSpPr/>
            <p:nvPr/>
          </p:nvSpPr>
          <p:spPr>
            <a:xfrm>
              <a:off x="0" y="0"/>
              <a:ext cx="685449" cy="279478"/>
            </a:xfrm>
            <a:custGeom>
              <a:avLst/>
              <a:gdLst/>
              <a:ahLst/>
              <a:cxnLst/>
              <a:rect l="l" t="t" r="r" b="b"/>
              <a:pathLst>
                <a:path w="685449" h="279478">
                  <a:moveTo>
                    <a:pt x="139739" y="0"/>
                  </a:moveTo>
                  <a:lnTo>
                    <a:pt x="545710" y="0"/>
                  </a:lnTo>
                  <a:cubicBezTo>
                    <a:pt x="582771" y="0"/>
                    <a:pt x="618314" y="14722"/>
                    <a:pt x="644520" y="40929"/>
                  </a:cubicBezTo>
                  <a:cubicBezTo>
                    <a:pt x="670726" y="67135"/>
                    <a:pt x="685449" y="102678"/>
                    <a:pt x="685449" y="139739"/>
                  </a:cubicBezTo>
                  <a:lnTo>
                    <a:pt x="685449" y="139739"/>
                  </a:lnTo>
                  <a:cubicBezTo>
                    <a:pt x="685449" y="176800"/>
                    <a:pt x="670726" y="212343"/>
                    <a:pt x="644520" y="238550"/>
                  </a:cubicBezTo>
                  <a:cubicBezTo>
                    <a:pt x="618314" y="264756"/>
                    <a:pt x="582771" y="279478"/>
                    <a:pt x="545710" y="279478"/>
                  </a:cubicBezTo>
                  <a:lnTo>
                    <a:pt x="139739" y="279478"/>
                  </a:lnTo>
                  <a:cubicBezTo>
                    <a:pt x="102678" y="279478"/>
                    <a:pt x="67135" y="264756"/>
                    <a:pt x="40929" y="238550"/>
                  </a:cubicBezTo>
                  <a:cubicBezTo>
                    <a:pt x="14722" y="212343"/>
                    <a:pt x="0" y="176800"/>
                    <a:pt x="0" y="139739"/>
                  </a:cubicBezTo>
                  <a:lnTo>
                    <a:pt x="0" y="139739"/>
                  </a:lnTo>
                  <a:cubicBezTo>
                    <a:pt x="0" y="102678"/>
                    <a:pt x="14722" y="67135"/>
                    <a:pt x="40929" y="40929"/>
                  </a:cubicBezTo>
                  <a:cubicBezTo>
                    <a:pt x="67135" y="14722"/>
                    <a:pt x="102678" y="0"/>
                    <a:pt x="139739" y="0"/>
                  </a:cubicBezTo>
                  <a:close/>
                </a:path>
              </a:pathLst>
            </a:custGeom>
            <a:solidFill>
              <a:srgbClr val="F6A7D8"/>
            </a:solidFill>
          </p:spPr>
        </p:sp>
        <p:sp>
          <p:nvSpPr>
            <p:cNvPr id="8" name="TextBox 8"/>
            <p:cNvSpPr txBox="1"/>
            <p:nvPr/>
          </p:nvSpPr>
          <p:spPr>
            <a:xfrm>
              <a:off x="0" y="-40867"/>
              <a:ext cx="685449" cy="355678"/>
            </a:xfrm>
            <a:prstGeom prst="rect">
              <a:avLst/>
            </a:prstGeom>
          </p:spPr>
          <p:txBody>
            <a:bodyPr lIns="50800" tIns="50800" rIns="50800" bIns="50800" rtlCol="0" anchor="ctr"/>
            <a:lstStyle/>
            <a:p>
              <a:pPr algn="ctr">
                <a:lnSpc>
                  <a:spcPts val="2339"/>
                </a:lnSpc>
              </a:pPr>
              <a:r>
                <a:rPr lang="fr-FR" sz="1299" dirty="0">
                  <a:solidFill>
                    <a:srgbClr val="000000"/>
                  </a:solidFill>
                  <a:latin typeface="Playwrite BR"/>
                  <a:ea typeface="Playwrite BR"/>
                  <a:cs typeface="Playwrite BR"/>
                  <a:sym typeface="Playwrite BR"/>
                </a:rPr>
                <a:t>Tes coordonnées</a:t>
              </a:r>
            </a:p>
            <a:p>
              <a:pPr algn="ctr">
                <a:lnSpc>
                  <a:spcPts val="2339"/>
                </a:lnSpc>
              </a:pPr>
              <a:r>
                <a:rPr lang="fr-FR" sz="1299" dirty="0">
                  <a:solidFill>
                    <a:srgbClr val="000000"/>
                  </a:solidFill>
                  <a:latin typeface="Playwrite BR"/>
                  <a:ea typeface="Playwrite BR"/>
                  <a:cs typeface="Playwrite BR"/>
                  <a:sym typeface="Playwrite BR"/>
                </a:rPr>
                <a:t>(adresse, tél, mail)</a:t>
              </a:r>
            </a:p>
          </p:txBody>
        </p:sp>
      </p:grpSp>
      <p:grpSp>
        <p:nvGrpSpPr>
          <p:cNvPr id="9" name="Group 9"/>
          <p:cNvGrpSpPr/>
          <p:nvPr/>
        </p:nvGrpSpPr>
        <p:grpSpPr>
          <a:xfrm>
            <a:off x="418131" y="4109149"/>
            <a:ext cx="2578348" cy="2073560"/>
            <a:chOff x="-3580" y="-78845"/>
            <a:chExt cx="547569" cy="440366"/>
          </a:xfrm>
        </p:grpSpPr>
        <p:sp>
          <p:nvSpPr>
            <p:cNvPr id="10" name="Freeform 10"/>
            <p:cNvSpPr/>
            <p:nvPr/>
          </p:nvSpPr>
          <p:spPr>
            <a:xfrm>
              <a:off x="0" y="0"/>
              <a:ext cx="543989" cy="335591"/>
            </a:xfrm>
            <a:custGeom>
              <a:avLst/>
              <a:gdLst/>
              <a:ahLst/>
              <a:cxnLst/>
              <a:rect l="l" t="t" r="r" b="b"/>
              <a:pathLst>
                <a:path w="543989" h="335591">
                  <a:moveTo>
                    <a:pt x="12090" y="0"/>
                  </a:moveTo>
                  <a:lnTo>
                    <a:pt x="531899" y="0"/>
                  </a:lnTo>
                  <a:cubicBezTo>
                    <a:pt x="538576" y="0"/>
                    <a:pt x="543989" y="5413"/>
                    <a:pt x="543989" y="12090"/>
                  </a:cubicBezTo>
                  <a:lnTo>
                    <a:pt x="543989" y="323501"/>
                  </a:lnTo>
                  <a:cubicBezTo>
                    <a:pt x="543989" y="330178"/>
                    <a:pt x="538576" y="335591"/>
                    <a:pt x="531899" y="335591"/>
                  </a:cubicBezTo>
                  <a:lnTo>
                    <a:pt x="12090" y="335591"/>
                  </a:lnTo>
                  <a:cubicBezTo>
                    <a:pt x="5413" y="335591"/>
                    <a:pt x="0" y="330178"/>
                    <a:pt x="0" y="323501"/>
                  </a:cubicBezTo>
                  <a:lnTo>
                    <a:pt x="0" y="12090"/>
                  </a:lnTo>
                  <a:cubicBezTo>
                    <a:pt x="0" y="5413"/>
                    <a:pt x="5413" y="0"/>
                    <a:pt x="12090" y="0"/>
                  </a:cubicBezTo>
                  <a:close/>
                </a:path>
              </a:pathLst>
            </a:custGeom>
            <a:solidFill>
              <a:srgbClr val="FFFFFF"/>
            </a:solidFill>
            <a:ln w="38100" cap="sq">
              <a:solidFill>
                <a:srgbClr val="88B31B"/>
              </a:solidFill>
              <a:prstDash val="solid"/>
              <a:miter/>
            </a:ln>
          </p:spPr>
        </p:sp>
        <p:sp>
          <p:nvSpPr>
            <p:cNvPr id="11" name="TextBox 11"/>
            <p:cNvSpPr txBox="1"/>
            <p:nvPr/>
          </p:nvSpPr>
          <p:spPr>
            <a:xfrm>
              <a:off x="-3580" y="-78845"/>
              <a:ext cx="543989" cy="440366"/>
            </a:xfrm>
            <a:prstGeom prst="rect">
              <a:avLst/>
            </a:prstGeom>
          </p:spPr>
          <p:txBody>
            <a:bodyPr lIns="50800" tIns="50800" rIns="50800" bIns="50800" rtlCol="0" anchor="ctr"/>
            <a:lstStyle/>
            <a:p>
              <a:pPr algn="ctr">
                <a:lnSpc>
                  <a:spcPts val="2737"/>
                </a:lnSpc>
              </a:pPr>
              <a:endParaRPr lang="fr-FR" dirty="0"/>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p:txBody>
        </p:sp>
      </p:grpSp>
      <p:grpSp>
        <p:nvGrpSpPr>
          <p:cNvPr id="12" name="Group 12"/>
          <p:cNvGrpSpPr/>
          <p:nvPr/>
        </p:nvGrpSpPr>
        <p:grpSpPr>
          <a:xfrm>
            <a:off x="732733" y="4124116"/>
            <a:ext cx="1939324" cy="697193"/>
            <a:chOff x="-9561" y="-40858"/>
            <a:chExt cx="695010" cy="249858"/>
          </a:xfrm>
        </p:grpSpPr>
        <p:sp>
          <p:nvSpPr>
            <p:cNvPr id="13" name="Freeform 13"/>
            <p:cNvSpPr/>
            <p:nvPr/>
          </p:nvSpPr>
          <p:spPr>
            <a:xfrm>
              <a:off x="0" y="0"/>
              <a:ext cx="685449" cy="173658"/>
            </a:xfrm>
            <a:custGeom>
              <a:avLst/>
              <a:gdLst/>
              <a:ahLst/>
              <a:cxnLst/>
              <a:rect l="l" t="t" r="r" b="b"/>
              <a:pathLst>
                <a:path w="685449" h="173658">
                  <a:moveTo>
                    <a:pt x="86829" y="0"/>
                  </a:moveTo>
                  <a:lnTo>
                    <a:pt x="598620" y="0"/>
                  </a:lnTo>
                  <a:cubicBezTo>
                    <a:pt x="621648" y="0"/>
                    <a:pt x="643733" y="9148"/>
                    <a:pt x="660017" y="25432"/>
                  </a:cubicBezTo>
                  <a:cubicBezTo>
                    <a:pt x="676301" y="41715"/>
                    <a:pt x="685449" y="63801"/>
                    <a:pt x="685449" y="86829"/>
                  </a:cubicBezTo>
                  <a:lnTo>
                    <a:pt x="685449" y="86829"/>
                  </a:lnTo>
                  <a:cubicBezTo>
                    <a:pt x="685449" y="134784"/>
                    <a:pt x="646574" y="173658"/>
                    <a:pt x="598620" y="173658"/>
                  </a:cubicBezTo>
                  <a:lnTo>
                    <a:pt x="86829" y="173658"/>
                  </a:lnTo>
                  <a:cubicBezTo>
                    <a:pt x="38875" y="173658"/>
                    <a:pt x="0" y="134784"/>
                    <a:pt x="0" y="86829"/>
                  </a:cubicBezTo>
                  <a:lnTo>
                    <a:pt x="0" y="86829"/>
                  </a:lnTo>
                  <a:cubicBezTo>
                    <a:pt x="0" y="38875"/>
                    <a:pt x="38875" y="0"/>
                    <a:pt x="86829" y="0"/>
                  </a:cubicBezTo>
                  <a:close/>
                </a:path>
              </a:pathLst>
            </a:custGeom>
            <a:solidFill>
              <a:srgbClr val="C1FF72"/>
            </a:solidFill>
          </p:spPr>
        </p:sp>
        <p:sp>
          <p:nvSpPr>
            <p:cNvPr id="14" name="TextBox 14"/>
            <p:cNvSpPr txBox="1"/>
            <p:nvPr/>
          </p:nvSpPr>
          <p:spPr>
            <a:xfrm>
              <a:off x="-9561" y="-40858"/>
              <a:ext cx="685449" cy="249858"/>
            </a:xfrm>
            <a:prstGeom prst="rect">
              <a:avLst/>
            </a:prstGeom>
          </p:spPr>
          <p:txBody>
            <a:bodyPr lIns="50800" tIns="50800" rIns="50800" bIns="50800" rtlCol="0" anchor="ctr"/>
            <a:lstStyle/>
            <a:p>
              <a:pPr algn="ctr">
                <a:lnSpc>
                  <a:spcPts val="2339"/>
                </a:lnSpc>
              </a:pPr>
              <a:r>
                <a:rPr lang="fr-FR" sz="1299" dirty="0">
                  <a:solidFill>
                    <a:srgbClr val="000000"/>
                  </a:solidFill>
                  <a:latin typeface="Playwrite BR"/>
                  <a:ea typeface="Playwrite BR"/>
                  <a:cs typeface="Playwrite BR"/>
                  <a:sym typeface="Playwrite BR"/>
                </a:rPr>
                <a:t>Tes Loisirs</a:t>
              </a:r>
            </a:p>
          </p:txBody>
        </p:sp>
      </p:grpSp>
      <p:grpSp>
        <p:nvGrpSpPr>
          <p:cNvPr id="15" name="Group 15"/>
          <p:cNvGrpSpPr/>
          <p:nvPr/>
        </p:nvGrpSpPr>
        <p:grpSpPr>
          <a:xfrm>
            <a:off x="3398543" y="3842022"/>
            <a:ext cx="3739827" cy="2527863"/>
            <a:chOff x="0" y="-84593"/>
            <a:chExt cx="794234" cy="536847"/>
          </a:xfrm>
        </p:grpSpPr>
        <p:sp>
          <p:nvSpPr>
            <p:cNvPr id="16" name="Freeform 16"/>
            <p:cNvSpPr/>
            <p:nvPr/>
          </p:nvSpPr>
          <p:spPr>
            <a:xfrm>
              <a:off x="0" y="0"/>
              <a:ext cx="791397" cy="432072"/>
            </a:xfrm>
            <a:custGeom>
              <a:avLst/>
              <a:gdLst/>
              <a:ahLst/>
              <a:cxnLst/>
              <a:rect l="l" t="t" r="r" b="b"/>
              <a:pathLst>
                <a:path w="791397" h="432072">
                  <a:moveTo>
                    <a:pt x="8310" y="0"/>
                  </a:moveTo>
                  <a:lnTo>
                    <a:pt x="783087" y="0"/>
                  </a:lnTo>
                  <a:cubicBezTo>
                    <a:pt x="787676" y="0"/>
                    <a:pt x="791397" y="3721"/>
                    <a:pt x="791397" y="8310"/>
                  </a:cubicBezTo>
                  <a:lnTo>
                    <a:pt x="791397" y="423762"/>
                  </a:lnTo>
                  <a:cubicBezTo>
                    <a:pt x="791397" y="428351"/>
                    <a:pt x="787676" y="432072"/>
                    <a:pt x="783087" y="432072"/>
                  </a:cubicBezTo>
                  <a:lnTo>
                    <a:pt x="8310" y="432072"/>
                  </a:lnTo>
                  <a:cubicBezTo>
                    <a:pt x="3721" y="432072"/>
                    <a:pt x="0" y="428351"/>
                    <a:pt x="0" y="423762"/>
                  </a:cubicBezTo>
                  <a:lnTo>
                    <a:pt x="0" y="8310"/>
                  </a:lnTo>
                  <a:cubicBezTo>
                    <a:pt x="0" y="3721"/>
                    <a:pt x="3721" y="0"/>
                    <a:pt x="8310" y="0"/>
                  </a:cubicBezTo>
                  <a:close/>
                </a:path>
              </a:pathLst>
            </a:custGeom>
            <a:solidFill>
              <a:srgbClr val="FFFFFF"/>
            </a:solidFill>
            <a:ln w="38100" cap="sq">
              <a:solidFill>
                <a:srgbClr val="FE3B3E"/>
              </a:solidFill>
              <a:prstDash val="solid"/>
              <a:miter/>
            </a:ln>
          </p:spPr>
        </p:sp>
        <p:sp>
          <p:nvSpPr>
            <p:cNvPr id="17" name="TextBox 17"/>
            <p:cNvSpPr txBox="1"/>
            <p:nvPr/>
          </p:nvSpPr>
          <p:spPr>
            <a:xfrm>
              <a:off x="2837" y="-84593"/>
              <a:ext cx="791397" cy="536847"/>
            </a:xfrm>
            <a:prstGeom prst="rect">
              <a:avLst/>
            </a:prstGeom>
          </p:spPr>
          <p:txBody>
            <a:bodyPr lIns="50800" tIns="50800" rIns="50800" bIns="50800" rtlCol="0" anchor="ctr"/>
            <a:lstStyle/>
            <a:p>
              <a:pPr algn="ctr">
                <a:lnSpc>
                  <a:spcPts val="2737"/>
                </a:lnSpc>
              </a:pPr>
              <a:endParaRPr lang="fr-FR" dirty="0"/>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a:p>
              <a:pPr algn="ctr">
                <a:lnSpc>
                  <a:spcPts val="2737"/>
                </a:lnSpc>
              </a:pPr>
              <a:r>
                <a:rPr lang="fr-FR" sz="1368" dirty="0">
                  <a:solidFill>
                    <a:srgbClr val="000000"/>
                  </a:solidFill>
                  <a:latin typeface="Open Sans"/>
                  <a:ea typeface="Open Sans"/>
                  <a:cs typeface="Open Sans"/>
                  <a:sym typeface="Open Sans"/>
                </a:rPr>
                <a:t>.......................................................................</a:t>
              </a:r>
            </a:p>
          </p:txBody>
        </p:sp>
      </p:grpSp>
      <p:grpSp>
        <p:nvGrpSpPr>
          <p:cNvPr id="18" name="Group 18"/>
          <p:cNvGrpSpPr/>
          <p:nvPr/>
        </p:nvGrpSpPr>
        <p:grpSpPr>
          <a:xfrm>
            <a:off x="4202696" y="3832439"/>
            <a:ext cx="1966836" cy="709038"/>
            <a:chOff x="0" y="-54314"/>
            <a:chExt cx="704870" cy="254103"/>
          </a:xfrm>
        </p:grpSpPr>
        <p:sp>
          <p:nvSpPr>
            <p:cNvPr id="19" name="Freeform 19"/>
            <p:cNvSpPr/>
            <p:nvPr/>
          </p:nvSpPr>
          <p:spPr>
            <a:xfrm>
              <a:off x="0" y="0"/>
              <a:ext cx="685449" cy="177903"/>
            </a:xfrm>
            <a:custGeom>
              <a:avLst/>
              <a:gdLst/>
              <a:ahLst/>
              <a:cxnLst/>
              <a:rect l="l" t="t" r="r" b="b"/>
              <a:pathLst>
                <a:path w="685449" h="177903">
                  <a:moveTo>
                    <a:pt x="88952" y="0"/>
                  </a:moveTo>
                  <a:lnTo>
                    <a:pt x="596497" y="0"/>
                  </a:lnTo>
                  <a:cubicBezTo>
                    <a:pt x="645624" y="0"/>
                    <a:pt x="685449" y="39825"/>
                    <a:pt x="685449" y="88952"/>
                  </a:cubicBezTo>
                  <a:lnTo>
                    <a:pt x="685449" y="88952"/>
                  </a:lnTo>
                  <a:cubicBezTo>
                    <a:pt x="685449" y="138078"/>
                    <a:pt x="645624" y="177903"/>
                    <a:pt x="596497" y="177903"/>
                  </a:cubicBezTo>
                  <a:lnTo>
                    <a:pt x="88952" y="177903"/>
                  </a:lnTo>
                  <a:cubicBezTo>
                    <a:pt x="39825" y="177903"/>
                    <a:pt x="0" y="138078"/>
                    <a:pt x="0" y="88952"/>
                  </a:cubicBezTo>
                  <a:lnTo>
                    <a:pt x="0" y="88952"/>
                  </a:lnTo>
                  <a:cubicBezTo>
                    <a:pt x="0" y="39825"/>
                    <a:pt x="39825" y="0"/>
                    <a:pt x="88952" y="0"/>
                  </a:cubicBezTo>
                  <a:close/>
                </a:path>
              </a:pathLst>
            </a:custGeom>
            <a:solidFill>
              <a:srgbClr val="FC7C2C"/>
            </a:solidFill>
          </p:spPr>
        </p:sp>
        <p:sp>
          <p:nvSpPr>
            <p:cNvPr id="20" name="TextBox 20"/>
            <p:cNvSpPr txBox="1"/>
            <p:nvPr/>
          </p:nvSpPr>
          <p:spPr>
            <a:xfrm>
              <a:off x="19421" y="-54314"/>
              <a:ext cx="685449" cy="254103"/>
            </a:xfrm>
            <a:prstGeom prst="rect">
              <a:avLst/>
            </a:prstGeom>
          </p:spPr>
          <p:txBody>
            <a:bodyPr lIns="50800" tIns="50800" rIns="50800" bIns="50800" rtlCol="0" anchor="ctr"/>
            <a:lstStyle/>
            <a:p>
              <a:pPr algn="ctr">
                <a:lnSpc>
                  <a:spcPts val="2339"/>
                </a:lnSpc>
              </a:pPr>
              <a:r>
                <a:rPr lang="fr-FR" sz="1299" dirty="0">
                  <a:solidFill>
                    <a:srgbClr val="000000"/>
                  </a:solidFill>
                  <a:latin typeface="Playwrite BR"/>
                  <a:ea typeface="Playwrite BR"/>
                  <a:cs typeface="Playwrite BR"/>
                  <a:sym typeface="Playwrite BR"/>
                </a:rPr>
                <a:t>Tes compétences</a:t>
              </a:r>
            </a:p>
          </p:txBody>
        </p:sp>
      </p:grpSp>
      <p:grpSp>
        <p:nvGrpSpPr>
          <p:cNvPr id="21" name="Group 21"/>
          <p:cNvGrpSpPr/>
          <p:nvPr/>
        </p:nvGrpSpPr>
        <p:grpSpPr>
          <a:xfrm>
            <a:off x="3398543" y="1787453"/>
            <a:ext cx="3728157" cy="2200426"/>
            <a:chOff x="0" y="-45818"/>
            <a:chExt cx="791755" cy="467308"/>
          </a:xfrm>
        </p:grpSpPr>
        <p:sp>
          <p:nvSpPr>
            <p:cNvPr id="22" name="Freeform 22"/>
            <p:cNvSpPr/>
            <p:nvPr/>
          </p:nvSpPr>
          <p:spPr>
            <a:xfrm>
              <a:off x="0" y="0"/>
              <a:ext cx="785594" cy="372058"/>
            </a:xfrm>
            <a:custGeom>
              <a:avLst/>
              <a:gdLst/>
              <a:ahLst/>
              <a:cxnLst/>
              <a:rect l="l" t="t" r="r" b="b"/>
              <a:pathLst>
                <a:path w="785594" h="372058">
                  <a:moveTo>
                    <a:pt x="8372" y="0"/>
                  </a:moveTo>
                  <a:lnTo>
                    <a:pt x="777223" y="0"/>
                  </a:lnTo>
                  <a:cubicBezTo>
                    <a:pt x="779443" y="0"/>
                    <a:pt x="781573" y="882"/>
                    <a:pt x="783143" y="2452"/>
                  </a:cubicBezTo>
                  <a:cubicBezTo>
                    <a:pt x="784712" y="4022"/>
                    <a:pt x="785594" y="6151"/>
                    <a:pt x="785594" y="8372"/>
                  </a:cubicBezTo>
                  <a:lnTo>
                    <a:pt x="785594" y="363687"/>
                  </a:lnTo>
                  <a:cubicBezTo>
                    <a:pt x="785594" y="365907"/>
                    <a:pt x="784712" y="368037"/>
                    <a:pt x="783143" y="369607"/>
                  </a:cubicBezTo>
                  <a:cubicBezTo>
                    <a:pt x="781573" y="371176"/>
                    <a:pt x="779443" y="372058"/>
                    <a:pt x="777223" y="372058"/>
                  </a:cubicBezTo>
                  <a:lnTo>
                    <a:pt x="8372" y="372058"/>
                  </a:lnTo>
                  <a:cubicBezTo>
                    <a:pt x="6151" y="372058"/>
                    <a:pt x="4022" y="371176"/>
                    <a:pt x="2452" y="369607"/>
                  </a:cubicBezTo>
                  <a:cubicBezTo>
                    <a:pt x="882" y="368037"/>
                    <a:pt x="0" y="365907"/>
                    <a:pt x="0" y="363687"/>
                  </a:cubicBezTo>
                  <a:lnTo>
                    <a:pt x="0" y="8372"/>
                  </a:lnTo>
                  <a:cubicBezTo>
                    <a:pt x="0" y="6151"/>
                    <a:pt x="882" y="4022"/>
                    <a:pt x="2452" y="2452"/>
                  </a:cubicBezTo>
                  <a:cubicBezTo>
                    <a:pt x="4022" y="882"/>
                    <a:pt x="6151" y="0"/>
                    <a:pt x="8372" y="0"/>
                  </a:cubicBezTo>
                  <a:close/>
                </a:path>
              </a:pathLst>
            </a:custGeom>
            <a:solidFill>
              <a:srgbClr val="FFFFFF"/>
            </a:solidFill>
            <a:ln w="38100" cap="sq">
              <a:solidFill>
                <a:srgbClr val="F7C730"/>
              </a:solidFill>
              <a:prstDash val="solid"/>
              <a:miter/>
            </a:ln>
          </p:spPr>
        </p:sp>
        <p:sp>
          <p:nvSpPr>
            <p:cNvPr id="23" name="TextBox 23"/>
            <p:cNvSpPr txBox="1"/>
            <p:nvPr/>
          </p:nvSpPr>
          <p:spPr>
            <a:xfrm>
              <a:off x="6161" y="-45818"/>
              <a:ext cx="785594" cy="467308"/>
            </a:xfrm>
            <a:prstGeom prst="rect">
              <a:avLst/>
            </a:prstGeom>
          </p:spPr>
          <p:txBody>
            <a:bodyPr lIns="50800" tIns="50800" rIns="50800" bIns="50800" rtlCol="0" anchor="ctr"/>
            <a:lstStyle/>
            <a:p>
              <a:pPr algn="ctr">
                <a:lnSpc>
                  <a:spcPts val="2599"/>
                </a:lnSpc>
              </a:pPr>
              <a:r>
                <a:rPr lang="fr-FR" sz="1299" dirty="0">
                  <a:solidFill>
                    <a:srgbClr val="000000"/>
                  </a:solidFill>
                  <a:latin typeface="Playwrite FR Moderne"/>
                  <a:ea typeface="Playwrite FR Moderne"/>
                  <a:cs typeface="Playwrite FR Moderne"/>
                  <a:sym typeface="Playwrite FR Moderne"/>
                </a:rPr>
                <a:t>Participation à un atelier .........................</a:t>
              </a:r>
            </a:p>
            <a:p>
              <a:pPr algn="l">
                <a:lnSpc>
                  <a:spcPts val="2599"/>
                </a:lnSpc>
              </a:pPr>
              <a:r>
                <a:rPr lang="fr-FR" sz="1299" dirty="0">
                  <a:solidFill>
                    <a:srgbClr val="000000"/>
                  </a:solidFill>
                  <a:latin typeface="Proxima Nova"/>
                  <a:ea typeface="Proxima Nova"/>
                  <a:cs typeface="Proxima Nova"/>
                  <a:sym typeface="Proxima Nova"/>
                </a:rPr>
                <a:t>(</a:t>
              </a:r>
              <a:r>
                <a:rPr lang="fr-FR" sz="1299" i="1" dirty="0">
                  <a:solidFill>
                    <a:srgbClr val="000000"/>
                  </a:solidFill>
                  <a:latin typeface="Proxima Nova Italics"/>
                  <a:ea typeface="Proxima Nova Italics"/>
                  <a:cs typeface="Proxima Nova Italics"/>
                  <a:sym typeface="Proxima Nova Italics"/>
                </a:rPr>
                <a:t>Diplômes)</a:t>
              </a:r>
            </a:p>
            <a:p>
              <a:pPr algn="l">
                <a:lnSpc>
                  <a:spcPts val="2599"/>
                </a:lnSpc>
              </a:pPr>
              <a:r>
                <a:rPr lang="fr-FR" sz="1299" dirty="0">
                  <a:solidFill>
                    <a:srgbClr val="000000"/>
                  </a:solidFill>
                  <a:latin typeface="Playwrite FR Moderne"/>
                  <a:ea typeface="Playwrite FR Moderne"/>
                  <a:cs typeface="Playwrite FR Moderne"/>
                  <a:sym typeface="Playwrite FR Moderne"/>
                </a:rPr>
                <a:t> ...........................</a:t>
              </a:r>
            </a:p>
            <a:p>
              <a:pPr algn="l">
                <a:lnSpc>
                  <a:spcPts val="2599"/>
                </a:lnSpc>
              </a:pPr>
              <a:r>
                <a:rPr lang="fr-FR" sz="1299" dirty="0">
                  <a:solidFill>
                    <a:srgbClr val="000000"/>
                  </a:solidFill>
                  <a:latin typeface="Playwrite FR Moderne"/>
                  <a:ea typeface="Playwrite FR Moderne"/>
                  <a:cs typeface="Playwrite FR Moderne"/>
                  <a:sym typeface="Playwrite FR Moderne"/>
                </a:rPr>
                <a:t>...........................</a:t>
              </a:r>
            </a:p>
          </p:txBody>
        </p:sp>
      </p:grpSp>
      <p:grpSp>
        <p:nvGrpSpPr>
          <p:cNvPr id="24" name="Group 24"/>
          <p:cNvGrpSpPr/>
          <p:nvPr/>
        </p:nvGrpSpPr>
        <p:grpSpPr>
          <a:xfrm>
            <a:off x="4322596" y="1559824"/>
            <a:ext cx="1912645" cy="697193"/>
            <a:chOff x="0" y="-52817"/>
            <a:chExt cx="685449" cy="249858"/>
          </a:xfrm>
        </p:grpSpPr>
        <p:sp>
          <p:nvSpPr>
            <p:cNvPr id="25" name="Freeform 25"/>
            <p:cNvSpPr/>
            <p:nvPr/>
          </p:nvSpPr>
          <p:spPr>
            <a:xfrm>
              <a:off x="0" y="0"/>
              <a:ext cx="685449" cy="173658"/>
            </a:xfrm>
            <a:custGeom>
              <a:avLst/>
              <a:gdLst/>
              <a:ahLst/>
              <a:cxnLst/>
              <a:rect l="l" t="t" r="r" b="b"/>
              <a:pathLst>
                <a:path w="685449" h="173658">
                  <a:moveTo>
                    <a:pt x="86829" y="0"/>
                  </a:moveTo>
                  <a:lnTo>
                    <a:pt x="598620" y="0"/>
                  </a:lnTo>
                  <a:cubicBezTo>
                    <a:pt x="621648" y="0"/>
                    <a:pt x="643733" y="9148"/>
                    <a:pt x="660017" y="25432"/>
                  </a:cubicBezTo>
                  <a:cubicBezTo>
                    <a:pt x="676301" y="41715"/>
                    <a:pt x="685449" y="63801"/>
                    <a:pt x="685449" y="86829"/>
                  </a:cubicBezTo>
                  <a:lnTo>
                    <a:pt x="685449" y="86829"/>
                  </a:lnTo>
                  <a:cubicBezTo>
                    <a:pt x="685449" y="134784"/>
                    <a:pt x="646574" y="173658"/>
                    <a:pt x="598620" y="173658"/>
                  </a:cubicBezTo>
                  <a:lnTo>
                    <a:pt x="86829" y="173658"/>
                  </a:lnTo>
                  <a:cubicBezTo>
                    <a:pt x="38875" y="173658"/>
                    <a:pt x="0" y="134784"/>
                    <a:pt x="0" y="86829"/>
                  </a:cubicBezTo>
                  <a:lnTo>
                    <a:pt x="0" y="86829"/>
                  </a:lnTo>
                  <a:cubicBezTo>
                    <a:pt x="0" y="38875"/>
                    <a:pt x="38875" y="0"/>
                    <a:pt x="86829" y="0"/>
                  </a:cubicBezTo>
                  <a:close/>
                </a:path>
              </a:pathLst>
            </a:custGeom>
            <a:solidFill>
              <a:srgbClr val="F7C730"/>
            </a:solidFill>
          </p:spPr>
        </p:sp>
        <p:sp>
          <p:nvSpPr>
            <p:cNvPr id="26" name="TextBox 26"/>
            <p:cNvSpPr txBox="1"/>
            <p:nvPr/>
          </p:nvSpPr>
          <p:spPr>
            <a:xfrm>
              <a:off x="0" y="-52817"/>
              <a:ext cx="685449" cy="249858"/>
            </a:xfrm>
            <a:prstGeom prst="rect">
              <a:avLst/>
            </a:prstGeom>
          </p:spPr>
          <p:txBody>
            <a:bodyPr lIns="50800" tIns="50800" rIns="50800" bIns="50800" rtlCol="0" anchor="ctr"/>
            <a:lstStyle/>
            <a:p>
              <a:pPr algn="ctr">
                <a:lnSpc>
                  <a:spcPts val="2339"/>
                </a:lnSpc>
              </a:pPr>
              <a:r>
                <a:rPr lang="fr-FR" sz="1299" dirty="0">
                  <a:solidFill>
                    <a:srgbClr val="000000"/>
                  </a:solidFill>
                  <a:latin typeface="Playwrite BR"/>
                  <a:ea typeface="Playwrite BR"/>
                  <a:cs typeface="Playwrite BR"/>
                  <a:sym typeface="Playwrite BR"/>
                </a:rPr>
                <a:t>Ta formation</a:t>
              </a:r>
            </a:p>
          </p:txBody>
        </p:sp>
      </p:grpSp>
      <p:grpSp>
        <p:nvGrpSpPr>
          <p:cNvPr id="27" name="Group 27"/>
          <p:cNvGrpSpPr/>
          <p:nvPr/>
        </p:nvGrpSpPr>
        <p:grpSpPr>
          <a:xfrm>
            <a:off x="508014" y="6673071"/>
            <a:ext cx="7006631" cy="1714213"/>
            <a:chOff x="0" y="-40374"/>
            <a:chExt cx="1488011" cy="364051"/>
          </a:xfrm>
        </p:grpSpPr>
        <p:sp>
          <p:nvSpPr>
            <p:cNvPr id="28" name="Freeform 28"/>
            <p:cNvSpPr/>
            <p:nvPr/>
          </p:nvSpPr>
          <p:spPr>
            <a:xfrm>
              <a:off x="0" y="0"/>
              <a:ext cx="1474707" cy="268801"/>
            </a:xfrm>
            <a:custGeom>
              <a:avLst/>
              <a:gdLst/>
              <a:ahLst/>
              <a:cxnLst/>
              <a:rect l="l" t="t" r="r" b="b"/>
              <a:pathLst>
                <a:path w="1474707" h="268801">
                  <a:moveTo>
                    <a:pt x="4460" y="0"/>
                  </a:moveTo>
                  <a:lnTo>
                    <a:pt x="1470247" y="0"/>
                  </a:lnTo>
                  <a:cubicBezTo>
                    <a:pt x="1472710" y="0"/>
                    <a:pt x="1474707" y="1997"/>
                    <a:pt x="1474707" y="4460"/>
                  </a:cubicBezTo>
                  <a:lnTo>
                    <a:pt x="1474707" y="264341"/>
                  </a:lnTo>
                  <a:cubicBezTo>
                    <a:pt x="1474707" y="265524"/>
                    <a:pt x="1474237" y="266658"/>
                    <a:pt x="1473401" y="267494"/>
                  </a:cubicBezTo>
                  <a:cubicBezTo>
                    <a:pt x="1472564" y="268331"/>
                    <a:pt x="1471430" y="268801"/>
                    <a:pt x="1470247" y="268801"/>
                  </a:cubicBezTo>
                  <a:lnTo>
                    <a:pt x="4460" y="268801"/>
                  </a:lnTo>
                  <a:cubicBezTo>
                    <a:pt x="3277" y="268801"/>
                    <a:pt x="2143" y="268331"/>
                    <a:pt x="1306" y="267494"/>
                  </a:cubicBezTo>
                  <a:cubicBezTo>
                    <a:pt x="470" y="266658"/>
                    <a:pt x="0" y="265524"/>
                    <a:pt x="0" y="264341"/>
                  </a:cubicBezTo>
                  <a:lnTo>
                    <a:pt x="0" y="4460"/>
                  </a:lnTo>
                  <a:cubicBezTo>
                    <a:pt x="0" y="3277"/>
                    <a:pt x="470" y="2143"/>
                    <a:pt x="1306" y="1306"/>
                  </a:cubicBezTo>
                  <a:cubicBezTo>
                    <a:pt x="2143" y="470"/>
                    <a:pt x="3277" y="0"/>
                    <a:pt x="4460" y="0"/>
                  </a:cubicBezTo>
                  <a:close/>
                </a:path>
              </a:pathLst>
            </a:custGeom>
            <a:solidFill>
              <a:srgbClr val="FFFFFF"/>
            </a:solidFill>
            <a:ln w="38100" cap="sq">
              <a:solidFill>
                <a:srgbClr val="432CC2"/>
              </a:solidFill>
              <a:prstDash val="solid"/>
              <a:miter/>
            </a:ln>
          </p:spPr>
        </p:sp>
        <p:sp>
          <p:nvSpPr>
            <p:cNvPr id="29" name="TextBox 29"/>
            <p:cNvSpPr txBox="1"/>
            <p:nvPr/>
          </p:nvSpPr>
          <p:spPr>
            <a:xfrm>
              <a:off x="13304" y="-40374"/>
              <a:ext cx="1474707" cy="364051"/>
            </a:xfrm>
            <a:prstGeom prst="rect">
              <a:avLst/>
            </a:prstGeom>
          </p:spPr>
          <p:txBody>
            <a:bodyPr lIns="50800" tIns="50800" rIns="50800" bIns="50800" rtlCol="0" anchor="ctr"/>
            <a:lstStyle/>
            <a:p>
              <a:pPr algn="ctr">
                <a:lnSpc>
                  <a:spcPts val="2599"/>
                </a:lnSpc>
              </a:pPr>
              <a:r>
                <a:rPr lang="fr-FR" sz="1299" dirty="0">
                  <a:solidFill>
                    <a:srgbClr val="000000"/>
                  </a:solidFill>
                  <a:latin typeface="Playwrite FR Moderne"/>
                  <a:ea typeface="Playwrite FR Moderne"/>
                  <a:cs typeface="Playwrite FR Moderne"/>
                  <a:sym typeface="Playwrite FR Moderne"/>
                </a:rPr>
                <a:t>Stage d’.................... d’une durée de ......... semaine dans l’entreprise .....................</a:t>
              </a:r>
            </a:p>
            <a:p>
              <a:pPr algn="ctr">
                <a:lnSpc>
                  <a:spcPts val="2599"/>
                </a:lnSpc>
              </a:pPr>
              <a:r>
                <a:rPr lang="fr-FR" sz="1299" i="1" dirty="0">
                  <a:solidFill>
                    <a:srgbClr val="000000"/>
                  </a:solidFill>
                  <a:latin typeface="Proxima Nova Italics"/>
                  <a:ea typeface="Proxima Nova Italics"/>
                  <a:cs typeface="Proxima Nova Italics"/>
                  <a:sym typeface="Proxima Nova Italics"/>
                </a:rPr>
                <a:t>(domaine) </a:t>
              </a:r>
              <a:r>
                <a:rPr lang="fr-FR" sz="1299" dirty="0">
                  <a:solidFill>
                    <a:srgbClr val="000000"/>
                  </a:solidFill>
                  <a:latin typeface="Proxima Nova"/>
                  <a:ea typeface="Proxima Nova"/>
                  <a:cs typeface="Proxima Nova"/>
                  <a:sym typeface="Proxima Nova"/>
                </a:rPr>
                <a:t>...............................................</a:t>
              </a:r>
            </a:p>
            <a:p>
              <a:pPr algn="ctr">
                <a:lnSpc>
                  <a:spcPts val="2599"/>
                </a:lnSpc>
              </a:pPr>
              <a:r>
                <a:rPr lang="fr-FR" sz="1299" dirty="0">
                  <a:solidFill>
                    <a:srgbClr val="000000"/>
                  </a:solidFill>
                  <a:latin typeface="Playwrite FR Moderne"/>
                  <a:ea typeface="Playwrite FR Moderne"/>
                  <a:cs typeface="Playwrite FR Moderne"/>
                  <a:sym typeface="Playwrite FR Moderne"/>
                </a:rPr>
                <a:t>Découverte du métier de ..........................................</a:t>
              </a:r>
            </a:p>
          </p:txBody>
        </p:sp>
      </p:grpSp>
      <p:grpSp>
        <p:nvGrpSpPr>
          <p:cNvPr id="30" name="Group 30"/>
          <p:cNvGrpSpPr/>
          <p:nvPr/>
        </p:nvGrpSpPr>
        <p:grpSpPr>
          <a:xfrm>
            <a:off x="2719458" y="6326218"/>
            <a:ext cx="1926005" cy="709038"/>
            <a:chOff x="0" y="-52480"/>
            <a:chExt cx="690237" cy="254103"/>
          </a:xfrm>
        </p:grpSpPr>
        <p:sp>
          <p:nvSpPr>
            <p:cNvPr id="31" name="Freeform 31"/>
            <p:cNvSpPr/>
            <p:nvPr/>
          </p:nvSpPr>
          <p:spPr>
            <a:xfrm>
              <a:off x="0" y="0"/>
              <a:ext cx="685449" cy="177903"/>
            </a:xfrm>
            <a:custGeom>
              <a:avLst/>
              <a:gdLst/>
              <a:ahLst/>
              <a:cxnLst/>
              <a:rect l="l" t="t" r="r" b="b"/>
              <a:pathLst>
                <a:path w="685449" h="177903">
                  <a:moveTo>
                    <a:pt x="88952" y="0"/>
                  </a:moveTo>
                  <a:lnTo>
                    <a:pt x="596497" y="0"/>
                  </a:lnTo>
                  <a:cubicBezTo>
                    <a:pt x="645624" y="0"/>
                    <a:pt x="685449" y="39825"/>
                    <a:pt x="685449" y="88952"/>
                  </a:cubicBezTo>
                  <a:lnTo>
                    <a:pt x="685449" y="88952"/>
                  </a:lnTo>
                  <a:cubicBezTo>
                    <a:pt x="685449" y="138078"/>
                    <a:pt x="645624" y="177903"/>
                    <a:pt x="596497" y="177903"/>
                  </a:cubicBezTo>
                  <a:lnTo>
                    <a:pt x="88952" y="177903"/>
                  </a:lnTo>
                  <a:cubicBezTo>
                    <a:pt x="39825" y="177903"/>
                    <a:pt x="0" y="138078"/>
                    <a:pt x="0" y="88952"/>
                  </a:cubicBezTo>
                  <a:lnTo>
                    <a:pt x="0" y="88952"/>
                  </a:lnTo>
                  <a:cubicBezTo>
                    <a:pt x="0" y="39825"/>
                    <a:pt x="39825" y="0"/>
                    <a:pt x="88952" y="0"/>
                  </a:cubicBezTo>
                  <a:close/>
                </a:path>
              </a:pathLst>
            </a:custGeom>
            <a:solidFill>
              <a:srgbClr val="2996E2"/>
            </a:solidFill>
          </p:spPr>
        </p:sp>
        <p:sp>
          <p:nvSpPr>
            <p:cNvPr id="32" name="TextBox 32"/>
            <p:cNvSpPr txBox="1"/>
            <p:nvPr/>
          </p:nvSpPr>
          <p:spPr>
            <a:xfrm>
              <a:off x="4788" y="-52480"/>
              <a:ext cx="685449" cy="254103"/>
            </a:xfrm>
            <a:prstGeom prst="rect">
              <a:avLst/>
            </a:prstGeom>
          </p:spPr>
          <p:txBody>
            <a:bodyPr lIns="50800" tIns="50800" rIns="50800" bIns="50800" rtlCol="0" anchor="ctr"/>
            <a:lstStyle/>
            <a:p>
              <a:pPr algn="ctr">
                <a:lnSpc>
                  <a:spcPts val="2339"/>
                </a:lnSpc>
              </a:pPr>
              <a:r>
                <a:rPr lang="fr-FR" sz="1299" dirty="0">
                  <a:solidFill>
                    <a:srgbClr val="000000"/>
                  </a:solidFill>
                  <a:latin typeface="Playwrite BR"/>
                  <a:ea typeface="Playwrite BR"/>
                  <a:cs typeface="Playwrite BR"/>
                  <a:sym typeface="Playwrite BR"/>
                </a:rPr>
                <a:t>Tes stages</a:t>
              </a:r>
            </a:p>
          </p:txBody>
        </p:sp>
      </p:grpSp>
      <p:grpSp>
        <p:nvGrpSpPr>
          <p:cNvPr id="33" name="Group 33"/>
          <p:cNvGrpSpPr/>
          <p:nvPr/>
        </p:nvGrpSpPr>
        <p:grpSpPr>
          <a:xfrm>
            <a:off x="508014" y="8058787"/>
            <a:ext cx="6943986" cy="1714213"/>
            <a:chOff x="0" y="-58540"/>
            <a:chExt cx="1474707" cy="364051"/>
          </a:xfrm>
        </p:grpSpPr>
        <p:sp>
          <p:nvSpPr>
            <p:cNvPr id="34" name="Freeform 34"/>
            <p:cNvSpPr/>
            <p:nvPr/>
          </p:nvSpPr>
          <p:spPr>
            <a:xfrm>
              <a:off x="0" y="0"/>
              <a:ext cx="1474707" cy="268801"/>
            </a:xfrm>
            <a:custGeom>
              <a:avLst/>
              <a:gdLst/>
              <a:ahLst/>
              <a:cxnLst/>
              <a:rect l="l" t="t" r="r" b="b"/>
              <a:pathLst>
                <a:path w="1474707" h="268801">
                  <a:moveTo>
                    <a:pt x="4460" y="0"/>
                  </a:moveTo>
                  <a:lnTo>
                    <a:pt x="1470247" y="0"/>
                  </a:lnTo>
                  <a:cubicBezTo>
                    <a:pt x="1472710" y="0"/>
                    <a:pt x="1474707" y="1997"/>
                    <a:pt x="1474707" y="4460"/>
                  </a:cubicBezTo>
                  <a:lnTo>
                    <a:pt x="1474707" y="264341"/>
                  </a:lnTo>
                  <a:cubicBezTo>
                    <a:pt x="1474707" y="265524"/>
                    <a:pt x="1474237" y="266658"/>
                    <a:pt x="1473401" y="267494"/>
                  </a:cubicBezTo>
                  <a:cubicBezTo>
                    <a:pt x="1472564" y="268331"/>
                    <a:pt x="1471430" y="268801"/>
                    <a:pt x="1470247" y="268801"/>
                  </a:cubicBezTo>
                  <a:lnTo>
                    <a:pt x="4460" y="268801"/>
                  </a:lnTo>
                  <a:cubicBezTo>
                    <a:pt x="3277" y="268801"/>
                    <a:pt x="2143" y="268331"/>
                    <a:pt x="1306" y="267494"/>
                  </a:cubicBezTo>
                  <a:cubicBezTo>
                    <a:pt x="470" y="266658"/>
                    <a:pt x="0" y="265524"/>
                    <a:pt x="0" y="264341"/>
                  </a:cubicBezTo>
                  <a:lnTo>
                    <a:pt x="0" y="4460"/>
                  </a:lnTo>
                  <a:cubicBezTo>
                    <a:pt x="0" y="3277"/>
                    <a:pt x="470" y="2143"/>
                    <a:pt x="1306" y="1306"/>
                  </a:cubicBezTo>
                  <a:cubicBezTo>
                    <a:pt x="2143" y="470"/>
                    <a:pt x="3277" y="0"/>
                    <a:pt x="4460" y="0"/>
                  </a:cubicBezTo>
                  <a:close/>
                </a:path>
              </a:pathLst>
            </a:custGeom>
            <a:solidFill>
              <a:srgbClr val="FFFFFF"/>
            </a:solidFill>
            <a:ln w="38100" cap="sq">
              <a:solidFill>
                <a:srgbClr val="432CC2"/>
              </a:solidFill>
              <a:prstDash val="solid"/>
              <a:miter/>
            </a:ln>
          </p:spPr>
        </p:sp>
        <p:sp>
          <p:nvSpPr>
            <p:cNvPr id="35" name="TextBox 35"/>
            <p:cNvSpPr txBox="1"/>
            <p:nvPr/>
          </p:nvSpPr>
          <p:spPr>
            <a:xfrm>
              <a:off x="0" y="-58540"/>
              <a:ext cx="1474707" cy="364051"/>
            </a:xfrm>
            <a:prstGeom prst="rect">
              <a:avLst/>
            </a:prstGeom>
          </p:spPr>
          <p:txBody>
            <a:bodyPr lIns="50800" tIns="50800" rIns="50800" bIns="50800" rtlCol="0" anchor="ctr"/>
            <a:lstStyle/>
            <a:p>
              <a:pPr algn="ctr">
                <a:lnSpc>
                  <a:spcPts val="2599"/>
                </a:lnSpc>
              </a:pPr>
              <a:r>
                <a:rPr lang="fr-FR" sz="1299" dirty="0">
                  <a:solidFill>
                    <a:srgbClr val="000000"/>
                  </a:solidFill>
                  <a:latin typeface="Playwrite FR Moderne"/>
                  <a:ea typeface="Playwrite FR Moderne"/>
                  <a:cs typeface="Playwrite FR Moderne"/>
                  <a:sym typeface="Playwrite FR Moderne"/>
                </a:rPr>
                <a:t>Stage d’.................... d’une durée de ......... semaine dans l’entreprise .....................</a:t>
              </a:r>
            </a:p>
            <a:p>
              <a:pPr algn="ctr">
                <a:lnSpc>
                  <a:spcPts val="2599"/>
                </a:lnSpc>
              </a:pPr>
              <a:r>
                <a:rPr lang="fr-FR" sz="1299" i="1" dirty="0">
                  <a:solidFill>
                    <a:srgbClr val="000000"/>
                  </a:solidFill>
                  <a:latin typeface="Proxima Nova Italics"/>
                  <a:ea typeface="Proxima Nova Italics"/>
                  <a:cs typeface="Proxima Nova Italics"/>
                  <a:sym typeface="Proxima Nova Italics"/>
                </a:rPr>
                <a:t>(domaine) </a:t>
              </a:r>
              <a:r>
                <a:rPr lang="fr-FR" sz="1299" dirty="0">
                  <a:solidFill>
                    <a:srgbClr val="000000"/>
                  </a:solidFill>
                  <a:latin typeface="Proxima Nova"/>
                  <a:ea typeface="Proxima Nova"/>
                  <a:cs typeface="Proxima Nova"/>
                  <a:sym typeface="Proxima Nova"/>
                </a:rPr>
                <a:t>...............................................</a:t>
              </a:r>
            </a:p>
            <a:p>
              <a:pPr algn="ctr">
                <a:lnSpc>
                  <a:spcPts val="2599"/>
                </a:lnSpc>
              </a:pPr>
              <a:r>
                <a:rPr lang="fr-FR" sz="1299" dirty="0">
                  <a:solidFill>
                    <a:srgbClr val="000000"/>
                  </a:solidFill>
                  <a:latin typeface="Playwrite FR Moderne"/>
                  <a:ea typeface="Playwrite FR Moderne"/>
                  <a:cs typeface="Playwrite FR Moderne"/>
                  <a:sym typeface="Playwrite FR Moderne"/>
                </a:rPr>
                <a:t>Découverte du métier de ..........................................</a:t>
              </a:r>
            </a:p>
          </p:txBody>
        </p:sp>
      </p:grpSp>
      <p:sp>
        <p:nvSpPr>
          <p:cNvPr id="36" name="TextBox 36"/>
          <p:cNvSpPr txBox="1"/>
          <p:nvPr/>
        </p:nvSpPr>
        <p:spPr>
          <a:xfrm>
            <a:off x="1032289" y="-10825"/>
            <a:ext cx="1315832" cy="828675"/>
          </a:xfrm>
          <a:prstGeom prst="rect">
            <a:avLst/>
          </a:prstGeom>
        </p:spPr>
        <p:txBody>
          <a:bodyPr lIns="0" tIns="0" rIns="0" bIns="0" rtlCol="0" anchor="t">
            <a:spAutoFit/>
          </a:bodyPr>
          <a:lstStyle/>
          <a:p>
            <a:pPr algn="just">
              <a:lnSpc>
                <a:spcPts val="7500"/>
              </a:lnSpc>
            </a:pPr>
            <a:r>
              <a:rPr lang="en-US" sz="3000" u="sng">
                <a:solidFill>
                  <a:srgbClr val="000000"/>
                </a:solidFill>
                <a:latin typeface="Railey"/>
                <a:ea typeface="Railey"/>
                <a:cs typeface="Railey"/>
                <a:sym typeface="Railey"/>
              </a:rPr>
              <a:t>Préparer</a:t>
            </a:r>
          </a:p>
        </p:txBody>
      </p:sp>
      <p:sp>
        <p:nvSpPr>
          <p:cNvPr id="37" name="TextBox 37"/>
          <p:cNvSpPr txBox="1"/>
          <p:nvPr/>
        </p:nvSpPr>
        <p:spPr>
          <a:xfrm>
            <a:off x="570660" y="974005"/>
            <a:ext cx="4172802" cy="301903"/>
          </a:xfrm>
          <a:prstGeom prst="rect">
            <a:avLst/>
          </a:prstGeom>
        </p:spPr>
        <p:txBody>
          <a:bodyPr lIns="0" tIns="0" rIns="0" bIns="0" rtlCol="0" anchor="t">
            <a:spAutoFit/>
          </a:bodyPr>
          <a:lstStyle/>
          <a:p>
            <a:pPr algn="just">
              <a:lnSpc>
                <a:spcPts val="2600"/>
              </a:lnSpc>
            </a:pPr>
            <a:r>
              <a:rPr lang="fr-FR" sz="1300" dirty="0">
                <a:solidFill>
                  <a:srgbClr val="000000"/>
                </a:solidFill>
                <a:latin typeface="Playwrite FR Moderne"/>
                <a:ea typeface="Playwrite FR Moderne"/>
                <a:cs typeface="Playwrite FR Moderne"/>
                <a:sym typeface="Playwrite FR Moderne"/>
              </a:rPr>
              <a:t>   1/ Remplis chaque bloc afin de préparer ton CV :</a:t>
            </a:r>
          </a:p>
        </p:txBody>
      </p:sp>
      <p:sp>
        <p:nvSpPr>
          <p:cNvPr id="38" name="Espace réservé du pied de page 37">
            <a:extLst>
              <a:ext uri="{FF2B5EF4-FFF2-40B4-BE49-F238E27FC236}">
                <a16:creationId xmlns:a16="http://schemas.microsoft.com/office/drawing/2014/main" id="{D659DDC8-6C23-DDC9-50FB-D39A6662F5C9}"/>
              </a:ext>
            </a:extLst>
          </p:cNvPr>
          <p:cNvSpPr>
            <a:spLocks noGrp="1"/>
          </p:cNvSpPr>
          <p:nvPr>
            <p:ph type="ftr" sz="quarter" idx="11"/>
          </p:nvPr>
        </p:nvSpPr>
        <p:spPr>
          <a:xfrm>
            <a:off x="2241340" y="10325945"/>
            <a:ext cx="2895600" cy="365125"/>
          </a:xfrm>
        </p:spPr>
        <p:txBody>
          <a:bodyPr/>
          <a:lstStyle/>
          <a:p>
            <a:r>
              <a:rPr lang="en-US" dirty="0"/>
              <a:t>https://mimiclass.fr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8014" y="416497"/>
            <a:ext cx="4917803" cy="301903"/>
          </a:xfrm>
          <a:prstGeom prst="rect">
            <a:avLst/>
          </a:prstGeom>
        </p:spPr>
        <p:txBody>
          <a:bodyPr lIns="0" tIns="0" rIns="0" bIns="0" rtlCol="0" anchor="t">
            <a:spAutoFit/>
          </a:bodyPr>
          <a:lstStyle/>
          <a:p>
            <a:pPr algn="just">
              <a:lnSpc>
                <a:spcPts val="2600"/>
              </a:lnSpc>
            </a:pPr>
            <a:r>
              <a:rPr lang="fr-FR" sz="1300" dirty="0">
                <a:solidFill>
                  <a:srgbClr val="000000"/>
                </a:solidFill>
                <a:latin typeface="Playwrite FR Moderne"/>
                <a:ea typeface="Playwrite FR Moderne"/>
                <a:cs typeface="Playwrite FR Moderne"/>
                <a:sym typeface="Playwrite FR Moderne"/>
              </a:rPr>
              <a:t>2/ Reconstitue le texte afin de te présenter puis recopie-le :</a:t>
            </a:r>
          </a:p>
        </p:txBody>
      </p:sp>
      <p:grpSp>
        <p:nvGrpSpPr>
          <p:cNvPr id="3" name="Group 3"/>
          <p:cNvGrpSpPr/>
          <p:nvPr/>
        </p:nvGrpSpPr>
        <p:grpSpPr>
          <a:xfrm>
            <a:off x="2966916" y="2519473"/>
            <a:ext cx="3838911" cy="606877"/>
            <a:chOff x="0" y="0"/>
            <a:chExt cx="815276" cy="128884"/>
          </a:xfrm>
        </p:grpSpPr>
        <p:sp>
          <p:nvSpPr>
            <p:cNvPr id="4" name="Freeform 4"/>
            <p:cNvSpPr/>
            <p:nvPr/>
          </p:nvSpPr>
          <p:spPr>
            <a:xfrm>
              <a:off x="0" y="0"/>
              <a:ext cx="815276" cy="128884"/>
            </a:xfrm>
            <a:custGeom>
              <a:avLst/>
              <a:gdLst/>
              <a:ahLst/>
              <a:cxnLst/>
              <a:rect l="l" t="t" r="r" b="b"/>
              <a:pathLst>
                <a:path w="815276" h="128884">
                  <a:moveTo>
                    <a:pt x="8067" y="0"/>
                  </a:moveTo>
                  <a:lnTo>
                    <a:pt x="807210" y="0"/>
                  </a:lnTo>
                  <a:cubicBezTo>
                    <a:pt x="811665" y="0"/>
                    <a:pt x="815276" y="3612"/>
                    <a:pt x="815276" y="8067"/>
                  </a:cubicBezTo>
                  <a:lnTo>
                    <a:pt x="815276" y="120817"/>
                  </a:lnTo>
                  <a:cubicBezTo>
                    <a:pt x="815276" y="125272"/>
                    <a:pt x="811665" y="128884"/>
                    <a:pt x="807210" y="128884"/>
                  </a:cubicBezTo>
                  <a:lnTo>
                    <a:pt x="8067" y="128884"/>
                  </a:lnTo>
                  <a:cubicBezTo>
                    <a:pt x="3612" y="128884"/>
                    <a:pt x="0" y="125272"/>
                    <a:pt x="0" y="120817"/>
                  </a:cubicBezTo>
                  <a:lnTo>
                    <a:pt x="0" y="8067"/>
                  </a:lnTo>
                  <a:cubicBezTo>
                    <a:pt x="0" y="3612"/>
                    <a:pt x="3612" y="0"/>
                    <a:pt x="8067" y="0"/>
                  </a:cubicBezTo>
                  <a:close/>
                </a:path>
              </a:pathLst>
            </a:custGeom>
            <a:solidFill>
              <a:srgbClr val="FFFFFF"/>
            </a:solidFill>
            <a:ln w="38100" cap="sq">
              <a:solidFill>
                <a:srgbClr val="D8637B"/>
              </a:solidFill>
              <a:prstDash val="solid"/>
              <a:miter/>
            </a:ln>
          </p:spPr>
        </p:sp>
        <p:sp>
          <p:nvSpPr>
            <p:cNvPr id="5" name="TextBox 5"/>
            <p:cNvSpPr txBox="1"/>
            <p:nvPr/>
          </p:nvSpPr>
          <p:spPr>
            <a:xfrm>
              <a:off x="0" y="28575"/>
              <a:ext cx="815276"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Actuellement en classe de 4ème SEGPA,</a:t>
              </a:r>
            </a:p>
          </p:txBody>
        </p:sp>
      </p:grpSp>
      <p:sp>
        <p:nvSpPr>
          <p:cNvPr id="6" name="TextBox 6"/>
          <p:cNvSpPr txBox="1"/>
          <p:nvPr/>
        </p:nvSpPr>
        <p:spPr>
          <a:xfrm>
            <a:off x="322189" y="4261018"/>
            <a:ext cx="6912121" cy="2634054"/>
          </a:xfrm>
          <a:prstGeom prst="rect">
            <a:avLst/>
          </a:prstGeom>
        </p:spPr>
        <p:txBody>
          <a:bodyPr wrap="square" lIns="0" tIns="0" rIns="0" bIns="0" rtlCol="0" anchor="t">
            <a:spAutoFit/>
          </a:bodyPr>
          <a:lstStyle/>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a:p>
            <a:pPr algn="just">
              <a:lnSpc>
                <a:spcPts val="2600"/>
              </a:lnSpc>
            </a:pPr>
            <a:r>
              <a:rPr lang="fr-FR" sz="1300" dirty="0">
                <a:solidFill>
                  <a:srgbClr val="000000"/>
                </a:solidFill>
                <a:latin typeface="Playwrite FR Moderne"/>
                <a:ea typeface="Playwrite FR Moderne"/>
                <a:cs typeface="Playwrite FR Moderne"/>
                <a:sym typeface="Playwrite FR Moderne"/>
              </a:rPr>
              <a:t>.................................................................................................................................</a:t>
            </a:r>
          </a:p>
        </p:txBody>
      </p:sp>
      <p:grpSp>
        <p:nvGrpSpPr>
          <p:cNvPr id="7" name="Group 7"/>
          <p:cNvGrpSpPr/>
          <p:nvPr/>
        </p:nvGrpSpPr>
        <p:grpSpPr>
          <a:xfrm>
            <a:off x="508014" y="1741146"/>
            <a:ext cx="3838911" cy="606877"/>
            <a:chOff x="0" y="0"/>
            <a:chExt cx="815276" cy="128884"/>
          </a:xfrm>
        </p:grpSpPr>
        <p:sp>
          <p:nvSpPr>
            <p:cNvPr id="8" name="Freeform 8"/>
            <p:cNvSpPr/>
            <p:nvPr/>
          </p:nvSpPr>
          <p:spPr>
            <a:xfrm>
              <a:off x="0" y="0"/>
              <a:ext cx="815276" cy="128884"/>
            </a:xfrm>
            <a:custGeom>
              <a:avLst/>
              <a:gdLst/>
              <a:ahLst/>
              <a:cxnLst/>
              <a:rect l="l" t="t" r="r" b="b"/>
              <a:pathLst>
                <a:path w="815276" h="128884">
                  <a:moveTo>
                    <a:pt x="8067" y="0"/>
                  </a:moveTo>
                  <a:lnTo>
                    <a:pt x="807210" y="0"/>
                  </a:lnTo>
                  <a:cubicBezTo>
                    <a:pt x="811665" y="0"/>
                    <a:pt x="815276" y="3612"/>
                    <a:pt x="815276" y="8067"/>
                  </a:cubicBezTo>
                  <a:lnTo>
                    <a:pt x="815276" y="120817"/>
                  </a:lnTo>
                  <a:cubicBezTo>
                    <a:pt x="815276" y="125272"/>
                    <a:pt x="811665" y="128884"/>
                    <a:pt x="807210" y="128884"/>
                  </a:cubicBezTo>
                  <a:lnTo>
                    <a:pt x="8067" y="128884"/>
                  </a:lnTo>
                  <a:cubicBezTo>
                    <a:pt x="3612" y="128884"/>
                    <a:pt x="0" y="125272"/>
                    <a:pt x="0" y="120817"/>
                  </a:cubicBezTo>
                  <a:lnTo>
                    <a:pt x="0" y="8067"/>
                  </a:lnTo>
                  <a:cubicBezTo>
                    <a:pt x="0" y="3612"/>
                    <a:pt x="3612" y="0"/>
                    <a:pt x="8067" y="0"/>
                  </a:cubicBezTo>
                  <a:close/>
                </a:path>
              </a:pathLst>
            </a:custGeom>
            <a:solidFill>
              <a:srgbClr val="FFFFFF"/>
            </a:solidFill>
            <a:ln w="38100" cap="sq">
              <a:solidFill>
                <a:srgbClr val="D8637B"/>
              </a:solidFill>
              <a:prstDash val="solid"/>
              <a:miter/>
            </a:ln>
          </p:spPr>
        </p:sp>
        <p:sp>
          <p:nvSpPr>
            <p:cNvPr id="9" name="TextBox 9"/>
            <p:cNvSpPr txBox="1"/>
            <p:nvPr/>
          </p:nvSpPr>
          <p:spPr>
            <a:xfrm>
              <a:off x="0" y="28575"/>
              <a:ext cx="815276"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je cherche des stages qui me permettront</a:t>
              </a:r>
            </a:p>
          </p:txBody>
        </p:sp>
      </p:grpSp>
      <p:grpSp>
        <p:nvGrpSpPr>
          <p:cNvPr id="10" name="Group 10"/>
          <p:cNvGrpSpPr/>
          <p:nvPr/>
        </p:nvGrpSpPr>
        <p:grpSpPr>
          <a:xfrm>
            <a:off x="3218278" y="1012564"/>
            <a:ext cx="3838911" cy="606877"/>
            <a:chOff x="0" y="0"/>
            <a:chExt cx="815276" cy="128884"/>
          </a:xfrm>
        </p:grpSpPr>
        <p:sp>
          <p:nvSpPr>
            <p:cNvPr id="11" name="Freeform 11"/>
            <p:cNvSpPr/>
            <p:nvPr/>
          </p:nvSpPr>
          <p:spPr>
            <a:xfrm>
              <a:off x="0" y="0"/>
              <a:ext cx="815276" cy="128884"/>
            </a:xfrm>
            <a:custGeom>
              <a:avLst/>
              <a:gdLst/>
              <a:ahLst/>
              <a:cxnLst/>
              <a:rect l="l" t="t" r="r" b="b"/>
              <a:pathLst>
                <a:path w="815276" h="128884">
                  <a:moveTo>
                    <a:pt x="8067" y="0"/>
                  </a:moveTo>
                  <a:lnTo>
                    <a:pt x="807210" y="0"/>
                  </a:lnTo>
                  <a:cubicBezTo>
                    <a:pt x="811665" y="0"/>
                    <a:pt x="815276" y="3612"/>
                    <a:pt x="815276" y="8067"/>
                  </a:cubicBezTo>
                  <a:lnTo>
                    <a:pt x="815276" y="120817"/>
                  </a:lnTo>
                  <a:cubicBezTo>
                    <a:pt x="815276" y="125272"/>
                    <a:pt x="811665" y="128884"/>
                    <a:pt x="807210" y="128884"/>
                  </a:cubicBezTo>
                  <a:lnTo>
                    <a:pt x="8067" y="128884"/>
                  </a:lnTo>
                  <a:cubicBezTo>
                    <a:pt x="3612" y="128884"/>
                    <a:pt x="0" y="125272"/>
                    <a:pt x="0" y="120817"/>
                  </a:cubicBezTo>
                  <a:lnTo>
                    <a:pt x="0" y="8067"/>
                  </a:lnTo>
                  <a:cubicBezTo>
                    <a:pt x="0" y="3612"/>
                    <a:pt x="3612" y="0"/>
                    <a:pt x="8067" y="0"/>
                  </a:cubicBezTo>
                  <a:close/>
                </a:path>
              </a:pathLst>
            </a:custGeom>
            <a:solidFill>
              <a:srgbClr val="FFFFFF"/>
            </a:solidFill>
            <a:ln w="38100" cap="sq">
              <a:solidFill>
                <a:srgbClr val="D8637B"/>
              </a:solidFill>
              <a:prstDash val="solid"/>
              <a:miter/>
            </a:ln>
          </p:spPr>
        </p:sp>
        <p:sp>
          <p:nvSpPr>
            <p:cNvPr id="12" name="TextBox 12"/>
            <p:cNvSpPr txBox="1"/>
            <p:nvPr/>
          </p:nvSpPr>
          <p:spPr>
            <a:xfrm>
              <a:off x="0" y="28575"/>
              <a:ext cx="815276"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d’approfondir mes choix professionnels</a:t>
              </a:r>
            </a:p>
          </p:txBody>
        </p:sp>
      </p:grpSp>
      <p:grpSp>
        <p:nvGrpSpPr>
          <p:cNvPr id="13" name="Group 13"/>
          <p:cNvGrpSpPr/>
          <p:nvPr/>
        </p:nvGrpSpPr>
        <p:grpSpPr>
          <a:xfrm>
            <a:off x="508014" y="2519473"/>
            <a:ext cx="2092011" cy="606877"/>
            <a:chOff x="0" y="0"/>
            <a:chExt cx="444284" cy="128884"/>
          </a:xfrm>
        </p:grpSpPr>
        <p:sp>
          <p:nvSpPr>
            <p:cNvPr id="14" name="Freeform 14"/>
            <p:cNvSpPr/>
            <p:nvPr/>
          </p:nvSpPr>
          <p:spPr>
            <a:xfrm>
              <a:off x="0" y="0"/>
              <a:ext cx="444284" cy="128884"/>
            </a:xfrm>
            <a:custGeom>
              <a:avLst/>
              <a:gdLst/>
              <a:ahLst/>
              <a:cxnLst/>
              <a:rect l="l" t="t" r="r" b="b"/>
              <a:pathLst>
                <a:path w="444284" h="128884">
                  <a:moveTo>
                    <a:pt x="14803" y="0"/>
                  </a:moveTo>
                  <a:lnTo>
                    <a:pt x="429481" y="0"/>
                  </a:lnTo>
                  <a:cubicBezTo>
                    <a:pt x="433407" y="0"/>
                    <a:pt x="437172" y="1560"/>
                    <a:pt x="439948" y="4336"/>
                  </a:cubicBezTo>
                  <a:cubicBezTo>
                    <a:pt x="442725" y="7112"/>
                    <a:pt x="444284" y="10877"/>
                    <a:pt x="444284" y="14803"/>
                  </a:cubicBezTo>
                  <a:lnTo>
                    <a:pt x="444284" y="114081"/>
                  </a:lnTo>
                  <a:cubicBezTo>
                    <a:pt x="444284" y="122256"/>
                    <a:pt x="437657" y="128884"/>
                    <a:pt x="429481" y="128884"/>
                  </a:cubicBezTo>
                  <a:lnTo>
                    <a:pt x="14803" y="128884"/>
                  </a:lnTo>
                  <a:cubicBezTo>
                    <a:pt x="10877" y="128884"/>
                    <a:pt x="7112" y="127324"/>
                    <a:pt x="4336" y="124548"/>
                  </a:cubicBezTo>
                  <a:cubicBezTo>
                    <a:pt x="1560" y="121772"/>
                    <a:pt x="0" y="118007"/>
                    <a:pt x="0" y="114081"/>
                  </a:cubicBezTo>
                  <a:lnTo>
                    <a:pt x="0" y="14803"/>
                  </a:lnTo>
                  <a:cubicBezTo>
                    <a:pt x="0" y="10877"/>
                    <a:pt x="1560" y="7112"/>
                    <a:pt x="4336" y="4336"/>
                  </a:cubicBezTo>
                  <a:cubicBezTo>
                    <a:pt x="7112" y="1560"/>
                    <a:pt x="10877" y="0"/>
                    <a:pt x="14803" y="0"/>
                  </a:cubicBezTo>
                  <a:close/>
                </a:path>
              </a:pathLst>
            </a:custGeom>
            <a:solidFill>
              <a:srgbClr val="FFFFFF"/>
            </a:solidFill>
            <a:ln w="38100" cap="sq">
              <a:solidFill>
                <a:srgbClr val="D8637B"/>
              </a:solidFill>
              <a:prstDash val="solid"/>
              <a:miter/>
            </a:ln>
          </p:spPr>
        </p:sp>
        <p:sp>
          <p:nvSpPr>
            <p:cNvPr id="15" name="TextBox 15"/>
            <p:cNvSpPr txBox="1"/>
            <p:nvPr/>
          </p:nvSpPr>
          <p:spPr>
            <a:xfrm>
              <a:off x="0" y="28575"/>
              <a:ext cx="444284"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pour mon orientation.</a:t>
              </a:r>
            </a:p>
          </p:txBody>
        </p:sp>
      </p:grpSp>
      <p:grpSp>
        <p:nvGrpSpPr>
          <p:cNvPr id="16" name="Group 16"/>
          <p:cNvGrpSpPr/>
          <p:nvPr/>
        </p:nvGrpSpPr>
        <p:grpSpPr>
          <a:xfrm>
            <a:off x="508014" y="966877"/>
            <a:ext cx="2337764" cy="606877"/>
            <a:chOff x="0" y="0"/>
            <a:chExt cx="496475" cy="128884"/>
          </a:xfrm>
        </p:grpSpPr>
        <p:sp>
          <p:nvSpPr>
            <p:cNvPr id="17" name="Freeform 17"/>
            <p:cNvSpPr/>
            <p:nvPr/>
          </p:nvSpPr>
          <p:spPr>
            <a:xfrm>
              <a:off x="0" y="0"/>
              <a:ext cx="496475" cy="128884"/>
            </a:xfrm>
            <a:custGeom>
              <a:avLst/>
              <a:gdLst/>
              <a:ahLst/>
              <a:cxnLst/>
              <a:rect l="l" t="t" r="r" b="b"/>
              <a:pathLst>
                <a:path w="496475" h="128884">
                  <a:moveTo>
                    <a:pt x="13247" y="0"/>
                  </a:moveTo>
                  <a:lnTo>
                    <a:pt x="483228" y="0"/>
                  </a:lnTo>
                  <a:cubicBezTo>
                    <a:pt x="486742" y="0"/>
                    <a:pt x="490111" y="1396"/>
                    <a:pt x="492595" y="3880"/>
                  </a:cubicBezTo>
                  <a:cubicBezTo>
                    <a:pt x="495079" y="6364"/>
                    <a:pt x="496475" y="9733"/>
                    <a:pt x="496475" y="13247"/>
                  </a:cubicBezTo>
                  <a:lnTo>
                    <a:pt x="496475" y="115637"/>
                  </a:lnTo>
                  <a:cubicBezTo>
                    <a:pt x="496475" y="119150"/>
                    <a:pt x="495079" y="122519"/>
                    <a:pt x="492595" y="125004"/>
                  </a:cubicBezTo>
                  <a:cubicBezTo>
                    <a:pt x="490111" y="127488"/>
                    <a:pt x="486742" y="128884"/>
                    <a:pt x="483228" y="128884"/>
                  </a:cubicBezTo>
                  <a:lnTo>
                    <a:pt x="13247" y="128884"/>
                  </a:lnTo>
                  <a:cubicBezTo>
                    <a:pt x="9733" y="128884"/>
                    <a:pt x="6364" y="127488"/>
                    <a:pt x="3880" y="125004"/>
                  </a:cubicBezTo>
                  <a:cubicBezTo>
                    <a:pt x="1396" y="122519"/>
                    <a:pt x="0" y="119150"/>
                    <a:pt x="0" y="115637"/>
                  </a:cubicBezTo>
                  <a:lnTo>
                    <a:pt x="0" y="13247"/>
                  </a:lnTo>
                  <a:cubicBezTo>
                    <a:pt x="0" y="9733"/>
                    <a:pt x="1396" y="6364"/>
                    <a:pt x="3880" y="3880"/>
                  </a:cubicBezTo>
                  <a:cubicBezTo>
                    <a:pt x="6364" y="1396"/>
                    <a:pt x="9733" y="0"/>
                    <a:pt x="13247" y="0"/>
                  </a:cubicBezTo>
                  <a:close/>
                </a:path>
              </a:pathLst>
            </a:custGeom>
            <a:solidFill>
              <a:srgbClr val="FFFFFF"/>
            </a:solidFill>
            <a:ln w="38100" cap="sq">
              <a:solidFill>
                <a:srgbClr val="D8637B"/>
              </a:solidFill>
              <a:prstDash val="solid"/>
              <a:miter/>
            </a:ln>
          </p:spPr>
        </p:sp>
        <p:sp>
          <p:nvSpPr>
            <p:cNvPr id="18" name="TextBox 18"/>
            <p:cNvSpPr txBox="1"/>
            <p:nvPr/>
          </p:nvSpPr>
          <p:spPr>
            <a:xfrm>
              <a:off x="0" y="28575"/>
              <a:ext cx="496475"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J’ai envie d’apprendre, </a:t>
              </a:r>
            </a:p>
          </p:txBody>
        </p:sp>
      </p:grpSp>
      <p:grpSp>
        <p:nvGrpSpPr>
          <p:cNvPr id="19" name="Group 19"/>
          <p:cNvGrpSpPr/>
          <p:nvPr/>
        </p:nvGrpSpPr>
        <p:grpSpPr>
          <a:xfrm>
            <a:off x="4719426" y="1741146"/>
            <a:ext cx="2337764" cy="606877"/>
            <a:chOff x="0" y="0"/>
            <a:chExt cx="496475" cy="128884"/>
          </a:xfrm>
        </p:grpSpPr>
        <p:sp>
          <p:nvSpPr>
            <p:cNvPr id="20" name="Freeform 20"/>
            <p:cNvSpPr/>
            <p:nvPr/>
          </p:nvSpPr>
          <p:spPr>
            <a:xfrm>
              <a:off x="0" y="0"/>
              <a:ext cx="496475" cy="128884"/>
            </a:xfrm>
            <a:custGeom>
              <a:avLst/>
              <a:gdLst/>
              <a:ahLst/>
              <a:cxnLst/>
              <a:rect l="l" t="t" r="r" b="b"/>
              <a:pathLst>
                <a:path w="496475" h="128884">
                  <a:moveTo>
                    <a:pt x="13247" y="0"/>
                  </a:moveTo>
                  <a:lnTo>
                    <a:pt x="483228" y="0"/>
                  </a:lnTo>
                  <a:cubicBezTo>
                    <a:pt x="486742" y="0"/>
                    <a:pt x="490111" y="1396"/>
                    <a:pt x="492595" y="3880"/>
                  </a:cubicBezTo>
                  <a:cubicBezTo>
                    <a:pt x="495079" y="6364"/>
                    <a:pt x="496475" y="9733"/>
                    <a:pt x="496475" y="13247"/>
                  </a:cubicBezTo>
                  <a:lnTo>
                    <a:pt x="496475" y="115637"/>
                  </a:lnTo>
                  <a:cubicBezTo>
                    <a:pt x="496475" y="119150"/>
                    <a:pt x="495079" y="122519"/>
                    <a:pt x="492595" y="125004"/>
                  </a:cubicBezTo>
                  <a:cubicBezTo>
                    <a:pt x="490111" y="127488"/>
                    <a:pt x="486742" y="128884"/>
                    <a:pt x="483228" y="128884"/>
                  </a:cubicBezTo>
                  <a:lnTo>
                    <a:pt x="13247" y="128884"/>
                  </a:lnTo>
                  <a:cubicBezTo>
                    <a:pt x="9733" y="128884"/>
                    <a:pt x="6364" y="127488"/>
                    <a:pt x="3880" y="125004"/>
                  </a:cubicBezTo>
                  <a:cubicBezTo>
                    <a:pt x="1396" y="122519"/>
                    <a:pt x="0" y="119150"/>
                    <a:pt x="0" y="115637"/>
                  </a:cubicBezTo>
                  <a:lnTo>
                    <a:pt x="0" y="13247"/>
                  </a:lnTo>
                  <a:cubicBezTo>
                    <a:pt x="0" y="9733"/>
                    <a:pt x="1396" y="6364"/>
                    <a:pt x="3880" y="3880"/>
                  </a:cubicBezTo>
                  <a:cubicBezTo>
                    <a:pt x="6364" y="1396"/>
                    <a:pt x="9733" y="0"/>
                    <a:pt x="13247" y="0"/>
                  </a:cubicBezTo>
                  <a:close/>
                </a:path>
              </a:pathLst>
            </a:custGeom>
            <a:solidFill>
              <a:srgbClr val="FFFFFF"/>
            </a:solidFill>
            <a:ln w="38100" cap="sq">
              <a:solidFill>
                <a:srgbClr val="D8637B"/>
              </a:solidFill>
              <a:prstDash val="solid"/>
              <a:miter/>
            </a:ln>
          </p:spPr>
        </p:sp>
        <p:sp>
          <p:nvSpPr>
            <p:cNvPr id="21" name="TextBox 21"/>
            <p:cNvSpPr txBox="1"/>
            <p:nvPr/>
          </p:nvSpPr>
          <p:spPr>
            <a:xfrm>
              <a:off x="0" y="28575"/>
              <a:ext cx="496475"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de bien faire mon travail</a:t>
              </a:r>
            </a:p>
          </p:txBody>
        </p:sp>
      </p:grpSp>
      <p:grpSp>
        <p:nvGrpSpPr>
          <p:cNvPr id="22" name="Group 22"/>
          <p:cNvGrpSpPr/>
          <p:nvPr/>
        </p:nvGrpSpPr>
        <p:grpSpPr>
          <a:xfrm>
            <a:off x="1008963" y="3313449"/>
            <a:ext cx="4802275" cy="606877"/>
            <a:chOff x="0" y="0"/>
            <a:chExt cx="1019868" cy="128884"/>
          </a:xfrm>
        </p:grpSpPr>
        <p:sp>
          <p:nvSpPr>
            <p:cNvPr id="23" name="Freeform 23"/>
            <p:cNvSpPr/>
            <p:nvPr/>
          </p:nvSpPr>
          <p:spPr>
            <a:xfrm>
              <a:off x="0" y="0"/>
              <a:ext cx="1019868" cy="128884"/>
            </a:xfrm>
            <a:custGeom>
              <a:avLst/>
              <a:gdLst/>
              <a:ahLst/>
              <a:cxnLst/>
              <a:rect l="l" t="t" r="r" b="b"/>
              <a:pathLst>
                <a:path w="1019868" h="128884">
                  <a:moveTo>
                    <a:pt x="6449" y="0"/>
                  </a:moveTo>
                  <a:lnTo>
                    <a:pt x="1013419" y="0"/>
                  </a:lnTo>
                  <a:cubicBezTo>
                    <a:pt x="1016981" y="0"/>
                    <a:pt x="1019868" y="2887"/>
                    <a:pt x="1019868" y="6449"/>
                  </a:cubicBezTo>
                  <a:lnTo>
                    <a:pt x="1019868" y="122435"/>
                  </a:lnTo>
                  <a:cubicBezTo>
                    <a:pt x="1019868" y="125996"/>
                    <a:pt x="1016981" y="128884"/>
                    <a:pt x="1013419" y="128884"/>
                  </a:cubicBezTo>
                  <a:lnTo>
                    <a:pt x="6449" y="128884"/>
                  </a:lnTo>
                  <a:cubicBezTo>
                    <a:pt x="2887" y="128884"/>
                    <a:pt x="0" y="125996"/>
                    <a:pt x="0" y="122435"/>
                  </a:cubicBezTo>
                  <a:lnTo>
                    <a:pt x="0" y="6449"/>
                  </a:lnTo>
                  <a:cubicBezTo>
                    <a:pt x="0" y="2887"/>
                    <a:pt x="2887" y="0"/>
                    <a:pt x="6449" y="0"/>
                  </a:cubicBezTo>
                  <a:close/>
                </a:path>
              </a:pathLst>
            </a:custGeom>
            <a:solidFill>
              <a:srgbClr val="FFFFFF"/>
            </a:solidFill>
            <a:ln w="38100" cap="sq">
              <a:solidFill>
                <a:srgbClr val="D8637B"/>
              </a:solidFill>
              <a:prstDash val="solid"/>
              <a:miter/>
            </a:ln>
          </p:spPr>
        </p:sp>
        <p:sp>
          <p:nvSpPr>
            <p:cNvPr id="24" name="TextBox 24"/>
            <p:cNvSpPr txBox="1"/>
            <p:nvPr/>
          </p:nvSpPr>
          <p:spPr>
            <a:xfrm>
              <a:off x="0" y="28575"/>
              <a:ext cx="1019868" cy="100309"/>
            </a:xfrm>
            <a:prstGeom prst="rect">
              <a:avLst/>
            </a:prstGeom>
          </p:spPr>
          <p:txBody>
            <a:bodyPr lIns="50800" tIns="50800" rIns="50800" bIns="50800" rtlCol="0" anchor="ctr"/>
            <a:lstStyle/>
            <a:p>
              <a:pPr algn="ctr">
                <a:lnSpc>
                  <a:spcPts val="1299"/>
                </a:lnSpc>
              </a:pPr>
              <a:r>
                <a:rPr lang="fr-FR" sz="1299" dirty="0">
                  <a:solidFill>
                    <a:srgbClr val="000000"/>
                  </a:solidFill>
                  <a:latin typeface="Playwrite FR Moderne"/>
                  <a:ea typeface="Playwrite FR Moderne"/>
                  <a:cs typeface="Playwrite FR Moderne"/>
                  <a:sym typeface="Playwrite FR Moderne"/>
                </a:rPr>
                <a:t>et de m’impliquer dans les tâches que l’on me confie.</a:t>
              </a:r>
            </a:p>
          </p:txBody>
        </p:sp>
      </p:grpSp>
      <p:sp>
        <p:nvSpPr>
          <p:cNvPr id="25" name="Freeform 25"/>
          <p:cNvSpPr/>
          <p:nvPr/>
        </p:nvSpPr>
        <p:spPr>
          <a:xfrm>
            <a:off x="3874924" y="8214286"/>
            <a:ext cx="2137578" cy="2148374"/>
          </a:xfrm>
          <a:custGeom>
            <a:avLst/>
            <a:gdLst/>
            <a:ahLst/>
            <a:cxnLst/>
            <a:rect l="l" t="t" r="r" b="b"/>
            <a:pathLst>
              <a:path w="2137578" h="2148374">
                <a:moveTo>
                  <a:pt x="0" y="0"/>
                </a:moveTo>
                <a:lnTo>
                  <a:pt x="2137578" y="0"/>
                </a:lnTo>
                <a:lnTo>
                  <a:pt x="2137578" y="2148374"/>
                </a:lnTo>
                <a:lnTo>
                  <a:pt x="0" y="2148374"/>
                </a:lnTo>
                <a:lnTo>
                  <a:pt x="0" y="0"/>
                </a:lnTo>
                <a:close/>
              </a:path>
            </a:pathLst>
          </a:custGeom>
          <a:blipFill>
            <a:blip r:embed="rId2"/>
            <a:stretch>
              <a:fillRect/>
            </a:stretch>
          </a:blipFill>
        </p:spPr>
      </p:sp>
      <p:sp>
        <p:nvSpPr>
          <p:cNvPr id="26" name="Freeform 26"/>
          <p:cNvSpPr/>
          <p:nvPr/>
        </p:nvSpPr>
        <p:spPr>
          <a:xfrm>
            <a:off x="2076703" y="7334810"/>
            <a:ext cx="2733659" cy="2118586"/>
          </a:xfrm>
          <a:custGeom>
            <a:avLst/>
            <a:gdLst/>
            <a:ahLst/>
            <a:cxnLst/>
            <a:rect l="l" t="t" r="r" b="b"/>
            <a:pathLst>
              <a:path w="2733659" h="2118586">
                <a:moveTo>
                  <a:pt x="0" y="0"/>
                </a:moveTo>
                <a:lnTo>
                  <a:pt x="2733660" y="0"/>
                </a:lnTo>
                <a:lnTo>
                  <a:pt x="2733660" y="2118586"/>
                </a:lnTo>
                <a:lnTo>
                  <a:pt x="0" y="21185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7" name="TextBox 27"/>
          <p:cNvSpPr txBox="1"/>
          <p:nvPr/>
        </p:nvSpPr>
        <p:spPr>
          <a:xfrm>
            <a:off x="2443346" y="7592346"/>
            <a:ext cx="2000375" cy="1084464"/>
          </a:xfrm>
          <a:prstGeom prst="rect">
            <a:avLst/>
          </a:prstGeom>
        </p:spPr>
        <p:txBody>
          <a:bodyPr lIns="0" tIns="0" rIns="0" bIns="0" rtlCol="0" anchor="t">
            <a:spAutoFit/>
          </a:bodyPr>
          <a:lstStyle/>
          <a:p>
            <a:pPr algn="ctr">
              <a:lnSpc>
                <a:spcPts val="2888"/>
              </a:lnSpc>
            </a:pPr>
            <a:r>
              <a:rPr lang="fr-FR" sz="1604" dirty="0">
                <a:solidFill>
                  <a:srgbClr val="000000"/>
                </a:solidFill>
                <a:latin typeface="Playwrite BR"/>
                <a:ea typeface="Playwrite BR"/>
                <a:cs typeface="Playwrite BR"/>
                <a:sym typeface="Playwrite BR"/>
              </a:rPr>
              <a:t>Ca y est, tu es prêt / prête pour rédiger ton CV !</a:t>
            </a:r>
          </a:p>
        </p:txBody>
      </p:sp>
      <p:sp>
        <p:nvSpPr>
          <p:cNvPr id="28" name="Espace réservé du pied de page 27">
            <a:extLst>
              <a:ext uri="{FF2B5EF4-FFF2-40B4-BE49-F238E27FC236}">
                <a16:creationId xmlns:a16="http://schemas.microsoft.com/office/drawing/2014/main" id="{F613966F-F32D-9F9D-0E47-E60A3BD72144}"/>
              </a:ext>
            </a:extLst>
          </p:cNvPr>
          <p:cNvSpPr>
            <a:spLocks noGrp="1"/>
          </p:cNvSpPr>
          <p:nvPr>
            <p:ph type="ftr" sz="quarter" idx="11"/>
          </p:nvPr>
        </p:nvSpPr>
        <p:spPr>
          <a:xfrm>
            <a:off x="2330449" y="10328275"/>
            <a:ext cx="2895600" cy="365125"/>
          </a:xfrm>
        </p:spPr>
        <p:txBody>
          <a:bodyPr/>
          <a:lstStyle/>
          <a:p>
            <a:r>
              <a:rPr lang="en-US" dirty="0"/>
              <a:t>https://mimiclass.fr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203634" y="345763"/>
            <a:ext cx="1135603" cy="820473"/>
          </a:xfrm>
          <a:custGeom>
            <a:avLst/>
            <a:gdLst/>
            <a:ahLst/>
            <a:cxnLst/>
            <a:rect l="l" t="t" r="r" b="b"/>
            <a:pathLst>
              <a:path w="1135603" h="820473">
                <a:moveTo>
                  <a:pt x="0" y="0"/>
                </a:moveTo>
                <a:lnTo>
                  <a:pt x="1135603" y="0"/>
                </a:lnTo>
                <a:lnTo>
                  <a:pt x="1135603" y="820474"/>
                </a:lnTo>
                <a:lnTo>
                  <a:pt x="0" y="8204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aphicFrame>
        <p:nvGraphicFramePr>
          <p:cNvPr id="3" name="Table 3"/>
          <p:cNvGraphicFramePr>
            <a:graphicFrameLocks noGrp="1"/>
          </p:cNvGraphicFramePr>
          <p:nvPr>
            <p:extLst>
              <p:ext uri="{D42A27DB-BD31-4B8C-83A1-F6EECF244321}">
                <p14:modId xmlns:p14="http://schemas.microsoft.com/office/powerpoint/2010/main" val="1519762818"/>
              </p:ext>
            </p:extLst>
          </p:nvPr>
        </p:nvGraphicFramePr>
        <p:xfrm>
          <a:off x="306311" y="1851286"/>
          <a:ext cx="6947378" cy="8439473"/>
        </p:xfrm>
        <a:graphic>
          <a:graphicData uri="http://schemas.openxmlformats.org/drawingml/2006/table">
            <a:tbl>
              <a:tblPr/>
              <a:tblGrid>
                <a:gridCol w="1626819">
                  <a:extLst>
                    <a:ext uri="{9D8B030D-6E8A-4147-A177-3AD203B41FA5}">
                      <a16:colId xmlns:a16="http://schemas.microsoft.com/office/drawing/2014/main" val="20000"/>
                    </a:ext>
                  </a:extLst>
                </a:gridCol>
                <a:gridCol w="2734930">
                  <a:extLst>
                    <a:ext uri="{9D8B030D-6E8A-4147-A177-3AD203B41FA5}">
                      <a16:colId xmlns:a16="http://schemas.microsoft.com/office/drawing/2014/main" val="20001"/>
                    </a:ext>
                  </a:extLst>
                </a:gridCol>
                <a:gridCol w="997356">
                  <a:extLst>
                    <a:ext uri="{9D8B030D-6E8A-4147-A177-3AD203B41FA5}">
                      <a16:colId xmlns:a16="http://schemas.microsoft.com/office/drawing/2014/main" val="20002"/>
                    </a:ext>
                  </a:extLst>
                </a:gridCol>
                <a:gridCol w="1588273">
                  <a:extLst>
                    <a:ext uri="{9D8B030D-6E8A-4147-A177-3AD203B41FA5}">
                      <a16:colId xmlns:a16="http://schemas.microsoft.com/office/drawing/2014/main" val="20003"/>
                    </a:ext>
                  </a:extLst>
                </a:gridCol>
              </a:tblGrid>
              <a:tr h="701958">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Critère</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a:txBody>
                    <a:bodyPr/>
                    <a:lstStyle/>
                    <a:p>
                      <a:pPr algn="ctr">
                        <a:lnSpc>
                          <a:spcPts val="1819"/>
                        </a:lnSpc>
                        <a:defRPr/>
                      </a:pPr>
                      <a:r>
                        <a:rPr lang="fr-FR" sz="1299" noProof="0" dirty="0" err="1">
                          <a:solidFill>
                            <a:srgbClr val="000000"/>
                          </a:solidFill>
                          <a:latin typeface="Playwrite FR Moderne"/>
                          <a:ea typeface="Playwrite FR Moderne"/>
                          <a:cs typeface="Playwrite FR Moderne"/>
                          <a:sym typeface="Playwrite FR Moderne"/>
                        </a:rPr>
                        <a:t>Descritpion</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gridSpan="2">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Score</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h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Score</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47C92"/>
                    </a:solidFill>
                  </a:tcPr>
                </a:tc>
                <a:extLst>
                  <a:ext uri="{0D108BD9-81ED-4DB2-BD59-A6C34878D82A}">
                    <a16:rowId xmlns:a16="http://schemas.microsoft.com/office/drawing/2014/main" val="10000"/>
                  </a:ext>
                </a:extLst>
              </a:tr>
              <a:tr h="1692053">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Présentation Générale</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Les différents éléments sont présents : nom, présentation, coordonnées, formations et expériences, langues, centres d’intérêts.</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4</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1"/>
                  </a:ext>
                </a:extLst>
              </a:tr>
              <a:tr h="944167">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Clarté et Langage</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Rubriques organisées et cohérentes.</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4</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2"/>
                  </a:ext>
                </a:extLst>
              </a:tr>
              <a:tr h="676821">
                <a:tc rowSpan="5">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Organisation du contenu</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Se présenter</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2</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3"/>
                  </a:ext>
                </a:extLst>
              </a:tr>
              <a:tr h="930629">
                <a:tc v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Organisation du contenu</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Compétences en lien avec le stage demandé</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4</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4"/>
                  </a:ext>
                </a:extLst>
              </a:tr>
              <a:tr h="930629">
                <a:tc v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Organisation du contenu</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Présence de la langue parlée et de ses centres d’intérêts</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2</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5"/>
                  </a:ext>
                </a:extLst>
              </a:tr>
              <a:tr h="930629">
                <a:tc v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Organisation du contenu</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Décrire sa formation et ses diplômes</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2</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6"/>
                  </a:ext>
                </a:extLst>
              </a:tr>
              <a:tr h="930629">
                <a:tc v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Organisation du contenu</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47C92"/>
                    </a:solidFill>
                  </a:tcPr>
                </a:tc>
                <a:tc>
                  <a:txBody>
                    <a:bodyPr/>
                    <a:lstStyle/>
                    <a:p>
                      <a:pPr algn="l">
                        <a:lnSpc>
                          <a:spcPts val="1819"/>
                        </a:lnSpc>
                        <a:defRPr/>
                      </a:pPr>
                      <a:r>
                        <a:rPr lang="fr-FR" sz="1299" noProof="0" dirty="0">
                          <a:solidFill>
                            <a:srgbClr val="000000"/>
                          </a:solidFill>
                          <a:latin typeface="Playwrite FR Moderne"/>
                          <a:ea typeface="Playwrite FR Moderne"/>
                          <a:cs typeface="Playwrite FR Moderne"/>
                          <a:sym typeface="Playwrite FR Moderne"/>
                        </a:rPr>
                        <a:t>Présenter ses stages du plus récent au moins récent</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2</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a:txBody>
                    <a:bodyPr/>
                    <a:lstStyle/>
                    <a:p>
                      <a:pPr algn="ctr">
                        <a:lnSpc>
                          <a:spcPts val="1819"/>
                        </a:lnSpc>
                        <a:defRPr/>
                      </a:pP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extLst>
                  <a:ext uri="{0D108BD9-81ED-4DB2-BD59-A6C34878D82A}">
                    <a16:rowId xmlns:a16="http://schemas.microsoft.com/office/drawing/2014/main" val="10007"/>
                  </a:ext>
                </a:extLst>
              </a:tr>
              <a:tr h="701958">
                <a:tc gridSpan="2">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TOTAL</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7C92"/>
                    </a:solidFill>
                  </a:tcPr>
                </a:tc>
                <a:tc h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TOTAL</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47C92"/>
                    </a:solidFill>
                  </a:tcPr>
                </a:tc>
                <a:tc gridSpan="2">
                  <a:txBody>
                    <a:bodyPr/>
                    <a:lstStyle/>
                    <a:p>
                      <a:pPr algn="ctr">
                        <a:lnSpc>
                          <a:spcPts val="1819"/>
                        </a:lnSpc>
                        <a:defRPr/>
                      </a:pPr>
                      <a:r>
                        <a:rPr lang="fr-FR" sz="1299" noProof="0" dirty="0">
                          <a:solidFill>
                            <a:srgbClr val="000000"/>
                          </a:solidFill>
                          <a:latin typeface="Playwrite FR Moderne"/>
                          <a:ea typeface="Playwrite FR Moderne"/>
                          <a:cs typeface="Playwrite FR Moderne"/>
                          <a:sym typeface="Playwrite FR Moderne"/>
                        </a:rPr>
                        <a:t>.................. / 20</a:t>
                      </a:r>
                      <a:endParaRPr lang="fr-FR" sz="1100" noProof="0" dirty="0"/>
                    </a:p>
                  </a:txBody>
                  <a:tcPr marL="104775" marR="104775" marT="104775" marB="1047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DADF"/>
                    </a:solidFill>
                  </a:tcPr>
                </a:tc>
                <a:tc hMerge="1">
                  <a:txBody>
                    <a:bodyPr/>
                    <a:lstStyle/>
                    <a:p>
                      <a:pPr algn="ctr">
                        <a:lnSpc>
                          <a:spcPts val="1819"/>
                        </a:lnSpc>
                        <a:defRPr/>
                      </a:pPr>
                      <a:r>
                        <a:rPr lang="en-US" sz="1299">
                          <a:solidFill>
                            <a:srgbClr val="000000"/>
                          </a:solidFill>
                          <a:latin typeface="Playwrite FR Moderne"/>
                          <a:ea typeface="Playwrite FR Moderne"/>
                          <a:cs typeface="Playwrite FR Moderne"/>
                          <a:sym typeface="Playwrite FR Moderne"/>
                        </a:rPr>
                        <a:t>.................. / 20</a:t>
                      </a:r>
                      <a:endParaRPr lang="en-US" sz="1100"/>
                    </a:p>
                  </a:txBody>
                  <a:tcPr marL="104775" marR="104775" marT="104775" marB="104775"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solidFill>
                      <a:srgbClr val="FDDADF"/>
                    </a:solidFill>
                  </a:tcPr>
                </a:tc>
                <a:extLst>
                  <a:ext uri="{0D108BD9-81ED-4DB2-BD59-A6C34878D82A}">
                    <a16:rowId xmlns:a16="http://schemas.microsoft.com/office/drawing/2014/main" val="10008"/>
                  </a:ext>
                </a:extLst>
              </a:tr>
            </a:tbl>
          </a:graphicData>
        </a:graphic>
      </p:graphicFrame>
      <p:sp>
        <p:nvSpPr>
          <p:cNvPr id="4" name="Freeform 4"/>
          <p:cNvSpPr/>
          <p:nvPr/>
        </p:nvSpPr>
        <p:spPr>
          <a:xfrm>
            <a:off x="5744120" y="3273412"/>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5" name="TextBox 5"/>
          <p:cNvSpPr txBox="1"/>
          <p:nvPr/>
        </p:nvSpPr>
        <p:spPr>
          <a:xfrm>
            <a:off x="1082728" y="572006"/>
            <a:ext cx="5183967" cy="806631"/>
          </a:xfrm>
          <a:prstGeom prst="rect">
            <a:avLst/>
          </a:prstGeom>
        </p:spPr>
        <p:txBody>
          <a:bodyPr lIns="0" tIns="0" rIns="0" bIns="0" rtlCol="0" anchor="t">
            <a:spAutoFit/>
          </a:bodyPr>
          <a:lstStyle/>
          <a:p>
            <a:pPr algn="ctr">
              <a:lnSpc>
                <a:spcPts val="3220"/>
              </a:lnSpc>
            </a:pPr>
            <a:r>
              <a:rPr lang="fr-FR" sz="2300" u="sng">
                <a:solidFill>
                  <a:srgbClr val="D8637B"/>
                </a:solidFill>
                <a:latin typeface="Berton"/>
                <a:ea typeface="Berton"/>
                <a:cs typeface="Berton"/>
                <a:sym typeface="Berton"/>
              </a:rPr>
              <a:t>Grille de Notation : </a:t>
            </a:r>
          </a:p>
          <a:p>
            <a:pPr algn="ctr">
              <a:lnSpc>
                <a:spcPts val="3220"/>
              </a:lnSpc>
            </a:pPr>
            <a:r>
              <a:rPr lang="fr-FR" sz="2300" u="sng" dirty="0">
                <a:solidFill>
                  <a:srgbClr val="D8637B"/>
                </a:solidFill>
                <a:latin typeface="Berton"/>
                <a:ea typeface="Berton"/>
                <a:cs typeface="Berton"/>
                <a:sym typeface="Berton"/>
              </a:rPr>
              <a:t>Rédiger son CV</a:t>
            </a:r>
          </a:p>
        </p:txBody>
      </p:sp>
      <p:sp>
        <p:nvSpPr>
          <p:cNvPr id="6" name="Freeform 6"/>
          <p:cNvSpPr/>
          <p:nvPr/>
        </p:nvSpPr>
        <p:spPr>
          <a:xfrm>
            <a:off x="5744120" y="4493991"/>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7" name="Freeform 7"/>
          <p:cNvSpPr/>
          <p:nvPr/>
        </p:nvSpPr>
        <p:spPr>
          <a:xfrm>
            <a:off x="5744120" y="5281776"/>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8" name="Freeform 8"/>
          <p:cNvSpPr/>
          <p:nvPr/>
        </p:nvSpPr>
        <p:spPr>
          <a:xfrm>
            <a:off x="5744120" y="6113034"/>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9" name="Freeform 9"/>
          <p:cNvSpPr/>
          <p:nvPr/>
        </p:nvSpPr>
        <p:spPr>
          <a:xfrm>
            <a:off x="5744120" y="8035880"/>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10" name="Freeform 10"/>
          <p:cNvSpPr/>
          <p:nvPr/>
        </p:nvSpPr>
        <p:spPr>
          <a:xfrm>
            <a:off x="5744120" y="7074457"/>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11" name="Freeform 11"/>
          <p:cNvSpPr/>
          <p:nvPr/>
        </p:nvSpPr>
        <p:spPr>
          <a:xfrm>
            <a:off x="5744120" y="8999990"/>
            <a:ext cx="1509569" cy="335460"/>
          </a:xfrm>
          <a:custGeom>
            <a:avLst/>
            <a:gdLst/>
            <a:ahLst/>
            <a:cxnLst/>
            <a:rect l="l" t="t" r="r" b="b"/>
            <a:pathLst>
              <a:path w="1509569" h="335460">
                <a:moveTo>
                  <a:pt x="0" y="0"/>
                </a:moveTo>
                <a:lnTo>
                  <a:pt x="1509569" y="0"/>
                </a:lnTo>
                <a:lnTo>
                  <a:pt x="1509569" y="335460"/>
                </a:lnTo>
                <a:lnTo>
                  <a:pt x="0" y="335460"/>
                </a:lnTo>
                <a:lnTo>
                  <a:pt x="0" y="0"/>
                </a:lnTo>
                <a:close/>
              </a:path>
            </a:pathLst>
          </a:custGeom>
          <a:blipFill>
            <a:blip r:embed="rId4"/>
            <a:stretch>
              <a:fillRect/>
            </a:stretch>
          </a:blipFill>
        </p:spPr>
      </p:sp>
      <p:sp>
        <p:nvSpPr>
          <p:cNvPr id="13" name="Espace réservé du pied de page 12">
            <a:extLst>
              <a:ext uri="{FF2B5EF4-FFF2-40B4-BE49-F238E27FC236}">
                <a16:creationId xmlns:a16="http://schemas.microsoft.com/office/drawing/2014/main" id="{9324890F-E02C-0B21-CA55-9F4C4A2439F4}"/>
              </a:ext>
            </a:extLst>
          </p:cNvPr>
          <p:cNvSpPr>
            <a:spLocks noGrp="1"/>
          </p:cNvSpPr>
          <p:nvPr>
            <p:ph type="ftr" sz="quarter" idx="11"/>
          </p:nvPr>
        </p:nvSpPr>
        <p:spPr>
          <a:xfrm>
            <a:off x="2101850" y="10359172"/>
            <a:ext cx="2895600" cy="365125"/>
          </a:xfrm>
        </p:spPr>
        <p:txBody>
          <a:bodyPr/>
          <a:lstStyle/>
          <a:p>
            <a:r>
              <a:rPr lang="en-US" dirty="0"/>
              <a:t>https://mimiclass.fr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639F006-BB4F-188D-C2C2-D3E9B22E4E3B}"/>
              </a:ext>
            </a:extLst>
          </p:cNvPr>
          <p:cNvSpPr>
            <a:spLocks noGrp="1"/>
          </p:cNvSpPr>
          <p:nvPr>
            <p:ph type="ftr" sz="quarter" idx="11"/>
          </p:nvPr>
        </p:nvSpPr>
        <p:spPr>
          <a:xfrm>
            <a:off x="2330450" y="10328275"/>
            <a:ext cx="2895600" cy="365125"/>
          </a:xfrm>
        </p:spPr>
        <p:txBody>
          <a:bodyPr/>
          <a:lstStyle/>
          <a:p>
            <a:r>
              <a:rPr lang="en-US"/>
              <a:t>https://mimiclass.fr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3552</Words>
  <Application>Microsoft Office PowerPoint</Application>
  <PresentationFormat>Personnalisé</PresentationFormat>
  <Paragraphs>610</Paragraphs>
  <Slides>35</Slides>
  <Notes>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35</vt:i4>
      </vt:variant>
    </vt:vector>
  </HeadingPairs>
  <TitlesOfParts>
    <vt:vector size="46" baseType="lpstr">
      <vt:lpstr>Berton</vt:lpstr>
      <vt:lpstr>Proxima Nova Italics</vt:lpstr>
      <vt:lpstr>Arial</vt:lpstr>
      <vt:lpstr>Proxima Nova</vt:lpstr>
      <vt:lpstr>Playwrite FR Moderne</vt:lpstr>
      <vt:lpstr>Calibri</vt:lpstr>
      <vt:lpstr>Open Sans</vt:lpstr>
      <vt:lpstr>Railey</vt:lpstr>
      <vt:lpstr>Open Sans Bold</vt:lpstr>
      <vt:lpstr>Playwrite BR</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Lettre de motivation et CV</dc:title>
  <dc:creator>Emmy Lie</dc:creator>
  <cp:lastModifiedBy>Emmy</cp:lastModifiedBy>
  <cp:revision>3</cp:revision>
  <dcterms:created xsi:type="dcterms:W3CDTF">2006-08-16T00:00:00Z</dcterms:created>
  <dcterms:modified xsi:type="dcterms:W3CDTF">2026-04-14T09:48:42Z</dcterms:modified>
  <dc:identifier>DAHBl8bIGoA</dc:identifier>
</cp:coreProperties>
</file>